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sap Condensed Bold" charset="1" panose="020F0806030202060203"/>
      <p:regular r:id="rId30"/>
    </p:embeddedFont>
    <p:embeddedFont>
      <p:font typeface="Dumondi Condensed Italics" charset="1" panose="00000000000000000000"/>
      <p:regular r:id="rId31"/>
    </p:embeddedFont>
    <p:embeddedFont>
      <p:font typeface="Dumondi Condensed" charset="1" panose="00000000000000000000"/>
      <p:regular r:id="rId32"/>
    </p:embeddedFont>
    <p:embeddedFont>
      <p:font typeface="Asap Condensed" charset="1" panose="020F0506030202060203"/>
      <p:regular r:id="rId33"/>
    </p:embeddedFont>
    <p:embeddedFont>
      <p:font typeface="29LT Adir Bold" charset="1" panose="00000806000000000000"/>
      <p:regular r:id="rId34"/>
    </p:embeddedFont>
    <p:embeddedFont>
      <p:font typeface="29LT Adir Semi-Bold" charset="1" panose="00000706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Mengembangkan Sistem Rekomendasi Pekerjaan Berbasis Keterampilan untuk Mengurangi Tingginya Angka Pengangguran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jpeg" Type="http://schemas.openxmlformats.org/officeDocument/2006/relationships/image"/><Relationship Id="rId11" Target="../media/image9.jpeg" Type="http://schemas.openxmlformats.org/officeDocument/2006/relationships/image"/><Relationship Id="rId12" Target="../media/image10.jpeg" Type="http://schemas.openxmlformats.org/officeDocument/2006/relationships/image"/><Relationship Id="rId13" Target="../media/image11.jpeg" Type="http://schemas.openxmlformats.org/officeDocument/2006/relationships/image"/><Relationship Id="rId14" Target="../media/image12.pn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png" Type="http://schemas.openxmlformats.org/officeDocument/2006/relationships/image"/><Relationship Id="rId19" Target="../media/image17.jpeg" Type="http://schemas.openxmlformats.org/officeDocument/2006/relationships/image"/><Relationship Id="rId2" Target="../notesSlides/notesSlide1.xml" Type="http://schemas.openxmlformats.org/officeDocument/2006/relationships/notesSlide"/><Relationship Id="rId20" Target="../media/image18.png" Type="http://schemas.openxmlformats.org/officeDocument/2006/relationships/image"/><Relationship Id="rId21" Target="../media/image19.jpe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jpeg" Type="http://schemas.openxmlformats.org/officeDocument/2006/relationships/image"/><Relationship Id="rId6" Target="../media/image4.jpe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 Id="rId8" Target="../media/image6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70.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png" Type="http://schemas.openxmlformats.org/officeDocument/2006/relationships/image"/><Relationship Id="rId5" Target="../media/image3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gif"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37.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media/image60.png" Type="http://schemas.openxmlformats.org/officeDocument/2006/relationships/image"/><Relationship Id="rId23" Target="../media/image61.svg" Type="http://schemas.openxmlformats.org/officeDocument/2006/relationships/image"/><Relationship Id="rId24" Target="../media/image62.png" Type="http://schemas.openxmlformats.org/officeDocument/2006/relationships/image"/><Relationship Id="rId25" Target="../media/image63.svg" Type="http://schemas.openxmlformats.org/officeDocument/2006/relationships/image"/><Relationship Id="rId3" Target="../media/image38.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EFF"/>
        </a:solidFill>
      </p:bgPr>
    </p:bg>
    <p:spTree>
      <p:nvGrpSpPr>
        <p:cNvPr id="1" name=""/>
        <p:cNvGrpSpPr/>
        <p:nvPr/>
      </p:nvGrpSpPr>
      <p:grpSpPr>
        <a:xfrm>
          <a:off x="0" y="0"/>
          <a:ext cx="0" cy="0"/>
          <a:chOff x="0" y="0"/>
          <a:chExt cx="0" cy="0"/>
        </a:xfrm>
      </p:grpSpPr>
      <p:sp>
        <p:nvSpPr>
          <p:cNvPr name="Freeform 2" id="2"/>
          <p:cNvSpPr/>
          <p:nvPr/>
        </p:nvSpPr>
        <p:spPr>
          <a:xfrm flipH="false" flipV="false" rot="0">
            <a:off x="16612777" y="684390"/>
            <a:ext cx="1298120" cy="688621"/>
          </a:xfrm>
          <a:custGeom>
            <a:avLst/>
            <a:gdLst/>
            <a:ahLst/>
            <a:cxnLst/>
            <a:rect r="r" b="b" t="t" l="l"/>
            <a:pathLst>
              <a:path h="688621" w="1298120">
                <a:moveTo>
                  <a:pt x="0" y="0"/>
                </a:moveTo>
                <a:lnTo>
                  <a:pt x="1298120" y="0"/>
                </a:lnTo>
                <a:lnTo>
                  <a:pt x="1298120" y="688620"/>
                </a:lnTo>
                <a:lnTo>
                  <a:pt x="0" y="688620"/>
                </a:lnTo>
                <a:lnTo>
                  <a:pt x="0" y="0"/>
                </a:lnTo>
                <a:close/>
              </a:path>
            </a:pathLst>
          </a:custGeom>
          <a:blipFill>
            <a:blip r:embed="rId3"/>
            <a:stretch>
              <a:fillRect l="-11" t="0" r="0" b="0"/>
            </a:stretch>
          </a:blipFill>
        </p:spPr>
      </p:sp>
      <p:sp>
        <p:nvSpPr>
          <p:cNvPr name="Freeform 3" id="3"/>
          <p:cNvSpPr/>
          <p:nvPr/>
        </p:nvSpPr>
        <p:spPr>
          <a:xfrm flipH="false" flipV="false" rot="0">
            <a:off x="14877885" y="586921"/>
            <a:ext cx="1570769" cy="883558"/>
          </a:xfrm>
          <a:custGeom>
            <a:avLst/>
            <a:gdLst/>
            <a:ahLst/>
            <a:cxnLst/>
            <a:rect r="r" b="b" t="t" l="l"/>
            <a:pathLst>
              <a:path h="883558" w="1570769">
                <a:moveTo>
                  <a:pt x="0" y="0"/>
                </a:moveTo>
                <a:lnTo>
                  <a:pt x="1570769" y="0"/>
                </a:lnTo>
                <a:lnTo>
                  <a:pt x="1570769" y="883558"/>
                </a:lnTo>
                <a:lnTo>
                  <a:pt x="0" y="883558"/>
                </a:lnTo>
                <a:lnTo>
                  <a:pt x="0" y="0"/>
                </a:lnTo>
                <a:close/>
              </a:path>
            </a:pathLst>
          </a:custGeom>
          <a:blipFill>
            <a:blip r:embed="rId4"/>
            <a:stretch>
              <a:fillRect l="-25382" t="-84014" r="-26214" b="-85492"/>
            </a:stretch>
          </a:blipFill>
        </p:spPr>
      </p:sp>
      <p:grpSp>
        <p:nvGrpSpPr>
          <p:cNvPr name="Group 4" id="4"/>
          <p:cNvGrpSpPr/>
          <p:nvPr/>
        </p:nvGrpSpPr>
        <p:grpSpPr>
          <a:xfrm rot="0">
            <a:off x="416634" y="6638602"/>
            <a:ext cx="2286613" cy="3371107"/>
            <a:chOff x="0" y="0"/>
            <a:chExt cx="3048817" cy="4494810"/>
          </a:xfrm>
        </p:grpSpPr>
        <p:grpSp>
          <p:nvGrpSpPr>
            <p:cNvPr name="Group 5" id="5"/>
            <p:cNvGrpSpPr/>
            <p:nvPr/>
          </p:nvGrpSpPr>
          <p:grpSpPr>
            <a:xfrm rot="0">
              <a:off x="0" y="0"/>
              <a:ext cx="3048817" cy="4494810"/>
              <a:chOff x="0" y="0"/>
              <a:chExt cx="6213285" cy="9160122"/>
            </a:xfrm>
          </p:grpSpPr>
          <p:sp>
            <p:nvSpPr>
              <p:cNvPr name="Freeform 6" id="6"/>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7" id="7"/>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8" id="8"/>
            <p:cNvGrpSpPr/>
            <p:nvPr/>
          </p:nvGrpSpPr>
          <p:grpSpPr>
            <a:xfrm rot="0">
              <a:off x="2085904" y="267275"/>
              <a:ext cx="204649" cy="2046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0" id="10"/>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11" id="11"/>
            <p:cNvGrpSpPr/>
            <p:nvPr/>
          </p:nvGrpSpPr>
          <p:grpSpPr>
            <a:xfrm rot="0">
              <a:off x="2351799" y="267275"/>
              <a:ext cx="204649" cy="204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3" id="13"/>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14" id="14"/>
            <p:cNvGrpSpPr/>
            <p:nvPr/>
          </p:nvGrpSpPr>
          <p:grpSpPr>
            <a:xfrm rot="0">
              <a:off x="2617194" y="267275"/>
              <a:ext cx="204649" cy="2046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6" id="16"/>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sp>
          <p:nvSpPr>
            <p:cNvPr name="AutoShape 17" id="17"/>
            <p:cNvSpPr/>
            <p:nvPr/>
          </p:nvSpPr>
          <p:spPr>
            <a:xfrm>
              <a:off x="0" y="665197"/>
              <a:ext cx="3048817" cy="0"/>
            </a:xfrm>
            <a:prstGeom prst="line">
              <a:avLst/>
            </a:prstGeom>
            <a:ln cap="flat" w="32105">
              <a:solidFill>
                <a:srgbClr val="000000"/>
              </a:solidFill>
              <a:prstDash val="solid"/>
              <a:headEnd type="none" len="sm" w="sm"/>
              <a:tailEnd type="none" len="sm" w="sm"/>
            </a:ln>
          </p:spPr>
        </p:sp>
        <p:grpSp>
          <p:nvGrpSpPr>
            <p:cNvPr name="Group 18" id="18"/>
            <p:cNvGrpSpPr>
              <a:grpSpLocks noChangeAspect="true"/>
            </p:cNvGrpSpPr>
            <p:nvPr/>
          </p:nvGrpSpPr>
          <p:grpSpPr>
            <a:xfrm rot="0">
              <a:off x="266144" y="920936"/>
              <a:ext cx="2555698" cy="2555698"/>
              <a:chOff x="0" y="0"/>
              <a:chExt cx="6350000" cy="6350000"/>
            </a:xfrm>
          </p:grpSpPr>
          <p:sp>
            <p:nvSpPr>
              <p:cNvPr name="Freeform 19" id="1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38870" t="0" r="-38870" b="0"/>
                </a:stretch>
              </a:blipFill>
            </p:spPr>
          </p:sp>
          <p:sp>
            <p:nvSpPr>
              <p:cNvPr name="Freeform 20" id="2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9BB16"/>
              </a:solidFill>
            </p:spPr>
          </p:sp>
        </p:grpSp>
        <p:sp>
          <p:nvSpPr>
            <p:cNvPr name="TextBox 21" id="21"/>
            <p:cNvSpPr txBox="true"/>
            <p:nvPr/>
          </p:nvSpPr>
          <p:spPr>
            <a:xfrm rot="0">
              <a:off x="266144" y="3577445"/>
              <a:ext cx="2555698" cy="364544"/>
            </a:xfrm>
            <a:prstGeom prst="rect">
              <a:avLst/>
            </a:prstGeom>
          </p:spPr>
          <p:txBody>
            <a:bodyPr anchor="t" rtlCol="false" tIns="0" lIns="0" bIns="0" rIns="0">
              <a:spAutoFit/>
            </a:bodyPr>
            <a:lstStyle/>
            <a:p>
              <a:pPr algn="ctr">
                <a:lnSpc>
                  <a:spcPts val="2208"/>
                </a:lnSpc>
                <a:spcBef>
                  <a:spcPct val="0"/>
                </a:spcBef>
              </a:pPr>
              <a:r>
                <a:rPr lang="en-US" sz="1577">
                  <a:solidFill>
                    <a:srgbClr val="000000"/>
                  </a:solidFill>
                  <a:latin typeface="Asap Condensed Bold"/>
                  <a:ea typeface="Asap Condensed Bold"/>
                  <a:cs typeface="Asap Condensed Bold"/>
                  <a:sym typeface="Asap Condensed Bold"/>
                </a:rPr>
                <a:t>Ni Luh Eka Suryaningsih</a:t>
              </a:r>
            </a:p>
          </p:txBody>
        </p:sp>
        <p:sp>
          <p:nvSpPr>
            <p:cNvPr name="TextBox 22" id="22"/>
            <p:cNvSpPr txBox="true"/>
            <p:nvPr/>
          </p:nvSpPr>
          <p:spPr>
            <a:xfrm rot="0">
              <a:off x="266144" y="3959701"/>
              <a:ext cx="2555698" cy="339880"/>
            </a:xfrm>
            <a:prstGeom prst="rect">
              <a:avLst/>
            </a:prstGeom>
          </p:spPr>
          <p:txBody>
            <a:bodyPr anchor="t" rtlCol="false" tIns="0" lIns="0" bIns="0" rIns="0">
              <a:spAutoFit/>
            </a:bodyPr>
            <a:lstStyle/>
            <a:p>
              <a:pPr algn="ctr">
                <a:lnSpc>
                  <a:spcPts val="2106"/>
                </a:lnSpc>
                <a:spcBef>
                  <a:spcPct val="0"/>
                </a:spcBef>
              </a:pPr>
              <a:r>
                <a:rPr lang="en-US" sz="1504" spc="54">
                  <a:solidFill>
                    <a:srgbClr val="000000"/>
                  </a:solidFill>
                  <a:latin typeface="Dumondi Condensed Italics"/>
                  <a:ea typeface="Dumondi Condensed Italics"/>
                  <a:cs typeface="Dumondi Condensed Italics"/>
                  <a:sym typeface="Dumondi Condensed Italics"/>
                </a:rPr>
                <a:t>Universitas Udayana</a:t>
              </a:r>
            </a:p>
          </p:txBody>
        </p:sp>
      </p:grpSp>
      <p:grpSp>
        <p:nvGrpSpPr>
          <p:cNvPr name="Group 23" id="23"/>
          <p:cNvGrpSpPr/>
          <p:nvPr/>
        </p:nvGrpSpPr>
        <p:grpSpPr>
          <a:xfrm rot="0">
            <a:off x="5425200" y="6638602"/>
            <a:ext cx="2286613" cy="3371107"/>
            <a:chOff x="0" y="0"/>
            <a:chExt cx="3048817" cy="4494810"/>
          </a:xfrm>
        </p:grpSpPr>
        <p:grpSp>
          <p:nvGrpSpPr>
            <p:cNvPr name="Group 24" id="24"/>
            <p:cNvGrpSpPr/>
            <p:nvPr/>
          </p:nvGrpSpPr>
          <p:grpSpPr>
            <a:xfrm rot="0">
              <a:off x="0" y="0"/>
              <a:ext cx="3048817" cy="4494810"/>
              <a:chOff x="0" y="0"/>
              <a:chExt cx="6213285" cy="9160122"/>
            </a:xfrm>
          </p:grpSpPr>
          <p:sp>
            <p:nvSpPr>
              <p:cNvPr name="Freeform 25" id="25"/>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26" id="26"/>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27" id="27"/>
            <p:cNvGrpSpPr/>
            <p:nvPr/>
          </p:nvGrpSpPr>
          <p:grpSpPr>
            <a:xfrm rot="0">
              <a:off x="2085904" y="267275"/>
              <a:ext cx="204649" cy="20464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29" id="29"/>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30" id="30"/>
            <p:cNvGrpSpPr/>
            <p:nvPr/>
          </p:nvGrpSpPr>
          <p:grpSpPr>
            <a:xfrm rot="0">
              <a:off x="2351799" y="267275"/>
              <a:ext cx="204649" cy="20464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32" id="32"/>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33" id="33"/>
            <p:cNvGrpSpPr/>
            <p:nvPr/>
          </p:nvGrpSpPr>
          <p:grpSpPr>
            <a:xfrm rot="0">
              <a:off x="2617194" y="267275"/>
              <a:ext cx="204649" cy="204649"/>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35" id="35"/>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sp>
          <p:nvSpPr>
            <p:cNvPr name="AutoShape 36" id="36"/>
            <p:cNvSpPr/>
            <p:nvPr/>
          </p:nvSpPr>
          <p:spPr>
            <a:xfrm>
              <a:off x="0" y="665197"/>
              <a:ext cx="3048817" cy="0"/>
            </a:xfrm>
            <a:prstGeom prst="line">
              <a:avLst/>
            </a:prstGeom>
            <a:ln cap="flat" w="32105">
              <a:solidFill>
                <a:srgbClr val="000000"/>
              </a:solidFill>
              <a:prstDash val="solid"/>
              <a:headEnd type="none" len="sm" w="sm"/>
              <a:tailEnd type="none" len="sm" w="sm"/>
            </a:ln>
          </p:spPr>
        </p:sp>
        <p:grpSp>
          <p:nvGrpSpPr>
            <p:cNvPr name="Group 37" id="37"/>
            <p:cNvGrpSpPr>
              <a:grpSpLocks noChangeAspect="true"/>
            </p:cNvGrpSpPr>
            <p:nvPr/>
          </p:nvGrpSpPr>
          <p:grpSpPr>
            <a:xfrm rot="0">
              <a:off x="266144" y="920936"/>
              <a:ext cx="2555698" cy="2555698"/>
              <a:chOff x="0" y="0"/>
              <a:chExt cx="6350000" cy="6350000"/>
            </a:xfrm>
          </p:grpSpPr>
          <p:sp>
            <p:nvSpPr>
              <p:cNvPr name="Freeform 38" id="38"/>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0" t="-4497" r="0" b="-4497"/>
                </a:stretch>
              </a:blipFill>
            </p:spPr>
          </p:sp>
          <p:sp>
            <p:nvSpPr>
              <p:cNvPr name="Freeform 39" id="39"/>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056D2"/>
              </a:solidFill>
            </p:spPr>
          </p:sp>
        </p:grpSp>
        <p:sp>
          <p:nvSpPr>
            <p:cNvPr name="TextBox 40" id="40"/>
            <p:cNvSpPr txBox="true"/>
            <p:nvPr/>
          </p:nvSpPr>
          <p:spPr>
            <a:xfrm rot="0">
              <a:off x="246559" y="3577445"/>
              <a:ext cx="2555698" cy="364544"/>
            </a:xfrm>
            <a:prstGeom prst="rect">
              <a:avLst/>
            </a:prstGeom>
          </p:spPr>
          <p:txBody>
            <a:bodyPr anchor="t" rtlCol="false" tIns="0" lIns="0" bIns="0" rIns="0">
              <a:spAutoFit/>
            </a:bodyPr>
            <a:lstStyle/>
            <a:p>
              <a:pPr algn="ctr">
                <a:lnSpc>
                  <a:spcPts val="2208"/>
                </a:lnSpc>
                <a:spcBef>
                  <a:spcPct val="0"/>
                </a:spcBef>
              </a:pPr>
              <a:r>
                <a:rPr lang="en-US" sz="1577">
                  <a:solidFill>
                    <a:srgbClr val="000000"/>
                  </a:solidFill>
                  <a:latin typeface="Asap Condensed Bold"/>
                  <a:ea typeface="Asap Condensed Bold"/>
                  <a:cs typeface="Asap Condensed Bold"/>
                  <a:sym typeface="Asap Condensed Bold"/>
                </a:rPr>
                <a:t>Surya Dwi Prasetya</a:t>
              </a:r>
            </a:p>
          </p:txBody>
        </p:sp>
        <p:sp>
          <p:nvSpPr>
            <p:cNvPr name="TextBox 41" id="41"/>
            <p:cNvSpPr txBox="true"/>
            <p:nvPr/>
          </p:nvSpPr>
          <p:spPr>
            <a:xfrm rot="0">
              <a:off x="246559" y="3959701"/>
              <a:ext cx="2555698" cy="339880"/>
            </a:xfrm>
            <a:prstGeom prst="rect">
              <a:avLst/>
            </a:prstGeom>
          </p:spPr>
          <p:txBody>
            <a:bodyPr anchor="t" rtlCol="false" tIns="0" lIns="0" bIns="0" rIns="0">
              <a:spAutoFit/>
            </a:bodyPr>
            <a:lstStyle/>
            <a:p>
              <a:pPr algn="ctr">
                <a:lnSpc>
                  <a:spcPts val="2106"/>
                </a:lnSpc>
                <a:spcBef>
                  <a:spcPct val="0"/>
                </a:spcBef>
              </a:pPr>
              <a:r>
                <a:rPr lang="en-US" sz="1504" spc="54">
                  <a:solidFill>
                    <a:srgbClr val="000000"/>
                  </a:solidFill>
                  <a:latin typeface="Dumondi Condensed Italics"/>
                  <a:ea typeface="Dumondi Condensed Italics"/>
                  <a:cs typeface="Dumondi Condensed Italics"/>
                  <a:sym typeface="Dumondi Condensed Italics"/>
                </a:rPr>
                <a:t>Universitas Tanjungpura</a:t>
              </a:r>
            </a:p>
          </p:txBody>
        </p:sp>
      </p:grpSp>
      <p:grpSp>
        <p:nvGrpSpPr>
          <p:cNvPr name="Group 42" id="42"/>
          <p:cNvGrpSpPr/>
          <p:nvPr/>
        </p:nvGrpSpPr>
        <p:grpSpPr>
          <a:xfrm rot="0">
            <a:off x="11401260" y="2321357"/>
            <a:ext cx="2713568" cy="4000559"/>
            <a:chOff x="0" y="0"/>
            <a:chExt cx="3618091" cy="5334079"/>
          </a:xfrm>
        </p:grpSpPr>
        <p:grpSp>
          <p:nvGrpSpPr>
            <p:cNvPr name="Group 43" id="43"/>
            <p:cNvGrpSpPr/>
            <p:nvPr/>
          </p:nvGrpSpPr>
          <p:grpSpPr>
            <a:xfrm rot="0">
              <a:off x="0" y="0"/>
              <a:ext cx="3618091" cy="5334079"/>
              <a:chOff x="0" y="0"/>
              <a:chExt cx="6213285" cy="9160122"/>
            </a:xfrm>
          </p:grpSpPr>
          <p:sp>
            <p:nvSpPr>
              <p:cNvPr name="Freeform 44" id="44"/>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45" id="45"/>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46" id="46"/>
            <p:cNvGrpSpPr/>
            <p:nvPr/>
          </p:nvGrpSpPr>
          <p:grpSpPr>
            <a:xfrm rot="0">
              <a:off x="2475383" y="317181"/>
              <a:ext cx="242861" cy="242861"/>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48" id="48"/>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49" id="49"/>
            <p:cNvGrpSpPr/>
            <p:nvPr/>
          </p:nvGrpSpPr>
          <p:grpSpPr>
            <a:xfrm rot="0">
              <a:off x="2790925" y="317181"/>
              <a:ext cx="242861" cy="242861"/>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51" id="51"/>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52" id="52"/>
            <p:cNvGrpSpPr/>
            <p:nvPr/>
          </p:nvGrpSpPr>
          <p:grpSpPr>
            <a:xfrm rot="0">
              <a:off x="3105875" y="317181"/>
              <a:ext cx="242861" cy="24286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54" id="54"/>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sp>
          <p:nvSpPr>
            <p:cNvPr name="AutoShape 55" id="55"/>
            <p:cNvSpPr/>
            <p:nvPr/>
          </p:nvSpPr>
          <p:spPr>
            <a:xfrm>
              <a:off x="0" y="789402"/>
              <a:ext cx="3618091" cy="0"/>
            </a:xfrm>
            <a:prstGeom prst="line">
              <a:avLst/>
            </a:prstGeom>
            <a:ln cap="flat" w="38100">
              <a:solidFill>
                <a:srgbClr val="000000"/>
              </a:solidFill>
              <a:prstDash val="solid"/>
              <a:headEnd type="none" len="sm" w="sm"/>
              <a:tailEnd type="none" len="sm" w="sm"/>
            </a:ln>
          </p:spPr>
        </p:sp>
        <p:grpSp>
          <p:nvGrpSpPr>
            <p:cNvPr name="Group 56" id="56"/>
            <p:cNvGrpSpPr>
              <a:grpSpLocks noChangeAspect="true"/>
            </p:cNvGrpSpPr>
            <p:nvPr/>
          </p:nvGrpSpPr>
          <p:grpSpPr>
            <a:xfrm rot="0">
              <a:off x="315838" y="1092893"/>
              <a:ext cx="3032897" cy="3032897"/>
              <a:chOff x="0" y="0"/>
              <a:chExt cx="6350000" cy="6350000"/>
            </a:xfrm>
          </p:grpSpPr>
          <p:sp>
            <p:nvSpPr>
              <p:cNvPr name="Freeform 57" id="5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7"/>
                <a:stretch>
                  <a:fillRect l="-12261" t="-51242" r="-17166" b="-21362"/>
                </a:stretch>
              </a:blipFill>
            </p:spPr>
          </p:sp>
          <p:sp>
            <p:nvSpPr>
              <p:cNvPr name="Freeform 58" id="5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9BB16"/>
              </a:solidFill>
            </p:spPr>
          </p:sp>
        </p:grpSp>
        <p:sp>
          <p:nvSpPr>
            <p:cNvPr name="TextBox 59" id="59"/>
            <p:cNvSpPr txBox="true"/>
            <p:nvPr/>
          </p:nvSpPr>
          <p:spPr>
            <a:xfrm rot="0">
              <a:off x="292597" y="4254316"/>
              <a:ext cx="3032897" cy="423719"/>
            </a:xfrm>
            <a:prstGeom prst="rect">
              <a:avLst/>
            </a:prstGeom>
          </p:spPr>
          <p:txBody>
            <a:bodyPr anchor="t" rtlCol="false" tIns="0" lIns="0" bIns="0" rIns="0">
              <a:spAutoFit/>
            </a:bodyPr>
            <a:lstStyle/>
            <a:p>
              <a:pPr algn="ctr">
                <a:lnSpc>
                  <a:spcPts val="2620"/>
                </a:lnSpc>
                <a:spcBef>
                  <a:spcPct val="0"/>
                </a:spcBef>
              </a:pPr>
              <a:r>
                <a:rPr lang="en-US" sz="1872">
                  <a:solidFill>
                    <a:srgbClr val="000000"/>
                  </a:solidFill>
                  <a:latin typeface="Asap Condensed Bold"/>
                  <a:ea typeface="Asap Condensed Bold"/>
                  <a:cs typeface="Asap Condensed Bold"/>
                  <a:sym typeface="Asap Condensed Bold"/>
                </a:rPr>
                <a:t>Shofiyyah Nadhiroh</a:t>
              </a:r>
            </a:p>
          </p:txBody>
        </p:sp>
        <p:sp>
          <p:nvSpPr>
            <p:cNvPr name="TextBox 60" id="60"/>
            <p:cNvSpPr txBox="true"/>
            <p:nvPr/>
          </p:nvSpPr>
          <p:spPr>
            <a:xfrm rot="0">
              <a:off x="292597" y="4715694"/>
              <a:ext cx="3032897" cy="386703"/>
            </a:xfrm>
            <a:prstGeom prst="rect">
              <a:avLst/>
            </a:prstGeom>
          </p:spPr>
          <p:txBody>
            <a:bodyPr anchor="t" rtlCol="false" tIns="0" lIns="0" bIns="0" rIns="0">
              <a:spAutoFit/>
            </a:bodyPr>
            <a:lstStyle/>
            <a:p>
              <a:pPr algn="ctr">
                <a:lnSpc>
                  <a:spcPts val="2499"/>
                </a:lnSpc>
                <a:spcBef>
                  <a:spcPct val="0"/>
                </a:spcBef>
              </a:pPr>
              <a:r>
                <a:rPr lang="en-US" sz="1785" spc="64">
                  <a:solidFill>
                    <a:srgbClr val="000000"/>
                  </a:solidFill>
                  <a:latin typeface="Dumondi Condensed Italics"/>
                  <a:ea typeface="Dumondi Condensed Italics"/>
                  <a:cs typeface="Dumondi Condensed Italics"/>
                  <a:sym typeface="Dumondi Condensed Italics"/>
                </a:rPr>
                <a:t>Mentor</a:t>
              </a:r>
            </a:p>
          </p:txBody>
        </p:sp>
      </p:grpSp>
      <p:grpSp>
        <p:nvGrpSpPr>
          <p:cNvPr name="Group 61" id="61"/>
          <p:cNvGrpSpPr/>
          <p:nvPr/>
        </p:nvGrpSpPr>
        <p:grpSpPr>
          <a:xfrm rot="0">
            <a:off x="14545732" y="2321357"/>
            <a:ext cx="2713568" cy="4000559"/>
            <a:chOff x="0" y="0"/>
            <a:chExt cx="3618091" cy="5334079"/>
          </a:xfrm>
        </p:grpSpPr>
        <p:grpSp>
          <p:nvGrpSpPr>
            <p:cNvPr name="Group 62" id="62"/>
            <p:cNvGrpSpPr/>
            <p:nvPr/>
          </p:nvGrpSpPr>
          <p:grpSpPr>
            <a:xfrm rot="0">
              <a:off x="0" y="0"/>
              <a:ext cx="3618091" cy="5334079"/>
              <a:chOff x="0" y="0"/>
              <a:chExt cx="6213285" cy="9160122"/>
            </a:xfrm>
          </p:grpSpPr>
          <p:sp>
            <p:nvSpPr>
              <p:cNvPr name="Freeform 63" id="63"/>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64" id="64"/>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65" id="65"/>
            <p:cNvGrpSpPr/>
            <p:nvPr/>
          </p:nvGrpSpPr>
          <p:grpSpPr>
            <a:xfrm rot="0">
              <a:off x="2475383" y="317181"/>
              <a:ext cx="242861" cy="242861"/>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67" id="67"/>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68" id="68"/>
            <p:cNvGrpSpPr/>
            <p:nvPr/>
          </p:nvGrpSpPr>
          <p:grpSpPr>
            <a:xfrm rot="0">
              <a:off x="2790925" y="317181"/>
              <a:ext cx="242861" cy="242861"/>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70" id="70"/>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71" id="71"/>
            <p:cNvGrpSpPr/>
            <p:nvPr/>
          </p:nvGrpSpPr>
          <p:grpSpPr>
            <a:xfrm rot="0">
              <a:off x="3105875" y="317181"/>
              <a:ext cx="242861" cy="242861"/>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73" id="73"/>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sp>
          <p:nvSpPr>
            <p:cNvPr name="AutoShape 74" id="74"/>
            <p:cNvSpPr/>
            <p:nvPr/>
          </p:nvSpPr>
          <p:spPr>
            <a:xfrm>
              <a:off x="0" y="789402"/>
              <a:ext cx="3618091" cy="0"/>
            </a:xfrm>
            <a:prstGeom prst="line">
              <a:avLst/>
            </a:prstGeom>
            <a:ln cap="flat" w="38100">
              <a:solidFill>
                <a:srgbClr val="000000"/>
              </a:solidFill>
              <a:prstDash val="solid"/>
              <a:headEnd type="none" len="sm" w="sm"/>
              <a:tailEnd type="none" len="sm" w="sm"/>
            </a:ln>
          </p:spPr>
        </p:sp>
        <p:grpSp>
          <p:nvGrpSpPr>
            <p:cNvPr name="Group 75" id="75"/>
            <p:cNvGrpSpPr>
              <a:grpSpLocks noChangeAspect="true"/>
            </p:cNvGrpSpPr>
            <p:nvPr/>
          </p:nvGrpSpPr>
          <p:grpSpPr>
            <a:xfrm rot="0">
              <a:off x="315838" y="1092893"/>
              <a:ext cx="3032897" cy="3032897"/>
              <a:chOff x="0" y="0"/>
              <a:chExt cx="6350000" cy="6350000"/>
            </a:xfrm>
          </p:grpSpPr>
          <p:sp>
            <p:nvSpPr>
              <p:cNvPr name="Freeform 76" id="76"/>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8"/>
                <a:stretch>
                  <a:fillRect l="0" t="-10" r="0" b="-10"/>
                </a:stretch>
              </a:blipFill>
            </p:spPr>
          </p:sp>
          <p:sp>
            <p:nvSpPr>
              <p:cNvPr name="Freeform 77" id="77"/>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9BB16"/>
              </a:solidFill>
            </p:spPr>
          </p:sp>
        </p:grpSp>
        <p:sp>
          <p:nvSpPr>
            <p:cNvPr name="TextBox 78" id="78"/>
            <p:cNvSpPr txBox="true"/>
            <p:nvPr/>
          </p:nvSpPr>
          <p:spPr>
            <a:xfrm rot="0">
              <a:off x="315838" y="4254316"/>
              <a:ext cx="3032897" cy="423719"/>
            </a:xfrm>
            <a:prstGeom prst="rect">
              <a:avLst/>
            </a:prstGeom>
          </p:spPr>
          <p:txBody>
            <a:bodyPr anchor="t" rtlCol="false" tIns="0" lIns="0" bIns="0" rIns="0">
              <a:spAutoFit/>
            </a:bodyPr>
            <a:lstStyle/>
            <a:p>
              <a:pPr algn="ctr">
                <a:lnSpc>
                  <a:spcPts val="2620"/>
                </a:lnSpc>
                <a:spcBef>
                  <a:spcPct val="0"/>
                </a:spcBef>
              </a:pPr>
              <a:r>
                <a:rPr lang="en-US" sz="1872">
                  <a:solidFill>
                    <a:srgbClr val="000000"/>
                  </a:solidFill>
                  <a:latin typeface="Asap Condensed Bold"/>
                  <a:ea typeface="Asap Condensed Bold"/>
                  <a:cs typeface="Asap Condensed Bold"/>
                  <a:sym typeface="Asap Condensed Bold"/>
                </a:rPr>
                <a:t>Dwi Rahayu</a:t>
              </a:r>
            </a:p>
          </p:txBody>
        </p:sp>
        <p:sp>
          <p:nvSpPr>
            <p:cNvPr name="TextBox 79" id="79"/>
            <p:cNvSpPr txBox="true"/>
            <p:nvPr/>
          </p:nvSpPr>
          <p:spPr>
            <a:xfrm rot="0">
              <a:off x="315838" y="4715694"/>
              <a:ext cx="3032897" cy="386703"/>
            </a:xfrm>
            <a:prstGeom prst="rect">
              <a:avLst/>
            </a:prstGeom>
          </p:spPr>
          <p:txBody>
            <a:bodyPr anchor="t" rtlCol="false" tIns="0" lIns="0" bIns="0" rIns="0">
              <a:spAutoFit/>
            </a:bodyPr>
            <a:lstStyle/>
            <a:p>
              <a:pPr algn="ctr">
                <a:lnSpc>
                  <a:spcPts val="2499"/>
                </a:lnSpc>
                <a:spcBef>
                  <a:spcPct val="0"/>
                </a:spcBef>
              </a:pPr>
              <a:r>
                <a:rPr lang="en-US" sz="1785" spc="64">
                  <a:solidFill>
                    <a:srgbClr val="000000"/>
                  </a:solidFill>
                  <a:latin typeface="Dumondi Condensed Italics"/>
                  <a:ea typeface="Dumondi Condensed Italics"/>
                  <a:cs typeface="Dumondi Condensed Italics"/>
                  <a:sym typeface="Dumondi Condensed Italics"/>
                </a:rPr>
                <a:t>Fasilitator</a:t>
              </a:r>
            </a:p>
          </p:txBody>
        </p:sp>
      </p:grpSp>
      <p:grpSp>
        <p:nvGrpSpPr>
          <p:cNvPr name="Group 80" id="80"/>
          <p:cNvGrpSpPr/>
          <p:nvPr/>
        </p:nvGrpSpPr>
        <p:grpSpPr>
          <a:xfrm rot="0">
            <a:off x="2921877" y="6638602"/>
            <a:ext cx="2286613" cy="3371107"/>
            <a:chOff x="0" y="0"/>
            <a:chExt cx="3048817" cy="4494810"/>
          </a:xfrm>
        </p:grpSpPr>
        <p:grpSp>
          <p:nvGrpSpPr>
            <p:cNvPr name="Group 81" id="81"/>
            <p:cNvGrpSpPr/>
            <p:nvPr/>
          </p:nvGrpSpPr>
          <p:grpSpPr>
            <a:xfrm rot="0">
              <a:off x="0" y="0"/>
              <a:ext cx="3048817" cy="4494810"/>
              <a:chOff x="0" y="0"/>
              <a:chExt cx="6213285" cy="9160122"/>
            </a:xfrm>
          </p:grpSpPr>
          <p:sp>
            <p:nvSpPr>
              <p:cNvPr name="Freeform 82" id="82"/>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83" id="83"/>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84" id="84"/>
            <p:cNvGrpSpPr/>
            <p:nvPr/>
          </p:nvGrpSpPr>
          <p:grpSpPr>
            <a:xfrm rot="0">
              <a:off x="2085904" y="267275"/>
              <a:ext cx="204649" cy="204649"/>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86" id="86"/>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87" id="87"/>
            <p:cNvGrpSpPr/>
            <p:nvPr/>
          </p:nvGrpSpPr>
          <p:grpSpPr>
            <a:xfrm rot="0">
              <a:off x="2351799" y="267275"/>
              <a:ext cx="204649" cy="204649"/>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89" id="89"/>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90" id="90"/>
            <p:cNvGrpSpPr/>
            <p:nvPr/>
          </p:nvGrpSpPr>
          <p:grpSpPr>
            <a:xfrm rot="0">
              <a:off x="2617194" y="267275"/>
              <a:ext cx="204649" cy="204649"/>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92" id="92"/>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sp>
          <p:nvSpPr>
            <p:cNvPr name="AutoShape 93" id="93"/>
            <p:cNvSpPr/>
            <p:nvPr/>
          </p:nvSpPr>
          <p:spPr>
            <a:xfrm>
              <a:off x="0" y="665197"/>
              <a:ext cx="3048817" cy="0"/>
            </a:xfrm>
            <a:prstGeom prst="line">
              <a:avLst/>
            </a:prstGeom>
            <a:ln cap="flat" w="32105">
              <a:solidFill>
                <a:srgbClr val="000000"/>
              </a:solidFill>
              <a:prstDash val="solid"/>
              <a:headEnd type="none" len="sm" w="sm"/>
              <a:tailEnd type="none" len="sm" w="sm"/>
            </a:ln>
          </p:spPr>
        </p:sp>
        <p:grpSp>
          <p:nvGrpSpPr>
            <p:cNvPr name="Group 94" id="94"/>
            <p:cNvGrpSpPr>
              <a:grpSpLocks noChangeAspect="true"/>
            </p:cNvGrpSpPr>
            <p:nvPr/>
          </p:nvGrpSpPr>
          <p:grpSpPr>
            <a:xfrm rot="0">
              <a:off x="266144" y="920936"/>
              <a:ext cx="2555698" cy="2555698"/>
              <a:chOff x="0" y="0"/>
              <a:chExt cx="6350000" cy="6350000"/>
            </a:xfrm>
          </p:grpSpPr>
          <p:sp>
            <p:nvSpPr>
              <p:cNvPr name="Freeform 95" id="9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9"/>
                <a:stretch>
                  <a:fillRect l="0" t="-10" r="0" b="-10"/>
                </a:stretch>
              </a:blipFill>
            </p:spPr>
          </p:sp>
          <p:sp>
            <p:nvSpPr>
              <p:cNvPr name="Freeform 96" id="9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9BB16"/>
              </a:solidFill>
            </p:spPr>
          </p:sp>
        </p:grpSp>
        <p:sp>
          <p:nvSpPr>
            <p:cNvPr name="TextBox 97" id="97"/>
            <p:cNvSpPr txBox="true"/>
            <p:nvPr/>
          </p:nvSpPr>
          <p:spPr>
            <a:xfrm rot="0">
              <a:off x="266144" y="3577445"/>
              <a:ext cx="2555698" cy="364544"/>
            </a:xfrm>
            <a:prstGeom prst="rect">
              <a:avLst/>
            </a:prstGeom>
          </p:spPr>
          <p:txBody>
            <a:bodyPr anchor="t" rtlCol="false" tIns="0" lIns="0" bIns="0" rIns="0">
              <a:spAutoFit/>
            </a:bodyPr>
            <a:lstStyle/>
            <a:p>
              <a:pPr algn="ctr">
                <a:lnSpc>
                  <a:spcPts val="2208"/>
                </a:lnSpc>
                <a:spcBef>
                  <a:spcPct val="0"/>
                </a:spcBef>
              </a:pPr>
              <a:r>
                <a:rPr lang="en-US" sz="1577">
                  <a:solidFill>
                    <a:srgbClr val="000000"/>
                  </a:solidFill>
                  <a:latin typeface="Asap Condensed Bold"/>
                  <a:ea typeface="Asap Condensed Bold"/>
                  <a:cs typeface="Asap Condensed Bold"/>
                  <a:sym typeface="Asap Condensed Bold"/>
                </a:rPr>
                <a:t>Friska Arum Sari</a:t>
              </a:r>
            </a:p>
          </p:txBody>
        </p:sp>
        <p:sp>
          <p:nvSpPr>
            <p:cNvPr name="TextBox 98" id="98"/>
            <p:cNvSpPr txBox="true"/>
            <p:nvPr/>
          </p:nvSpPr>
          <p:spPr>
            <a:xfrm rot="0">
              <a:off x="266144" y="3959701"/>
              <a:ext cx="2555698" cy="339880"/>
            </a:xfrm>
            <a:prstGeom prst="rect">
              <a:avLst/>
            </a:prstGeom>
          </p:spPr>
          <p:txBody>
            <a:bodyPr anchor="t" rtlCol="false" tIns="0" lIns="0" bIns="0" rIns="0">
              <a:spAutoFit/>
            </a:bodyPr>
            <a:lstStyle/>
            <a:p>
              <a:pPr algn="ctr">
                <a:lnSpc>
                  <a:spcPts val="2106"/>
                </a:lnSpc>
                <a:spcBef>
                  <a:spcPct val="0"/>
                </a:spcBef>
              </a:pPr>
              <a:r>
                <a:rPr lang="en-US" sz="1504" spc="54">
                  <a:solidFill>
                    <a:srgbClr val="000000"/>
                  </a:solidFill>
                  <a:latin typeface="Dumondi Condensed Italics"/>
                  <a:ea typeface="Dumondi Condensed Italics"/>
                  <a:cs typeface="Dumondi Condensed Italics"/>
                  <a:sym typeface="Dumondi Condensed Italics"/>
                </a:rPr>
                <a:t>Universitas Diponegoro</a:t>
              </a:r>
            </a:p>
          </p:txBody>
        </p:sp>
      </p:grpSp>
      <p:grpSp>
        <p:nvGrpSpPr>
          <p:cNvPr name="Group 99" id="99"/>
          <p:cNvGrpSpPr/>
          <p:nvPr/>
        </p:nvGrpSpPr>
        <p:grpSpPr>
          <a:xfrm rot="0">
            <a:off x="8070499" y="6638602"/>
            <a:ext cx="2286613" cy="3336553"/>
            <a:chOff x="0" y="0"/>
            <a:chExt cx="3048817" cy="4448737"/>
          </a:xfrm>
        </p:grpSpPr>
        <p:grpSp>
          <p:nvGrpSpPr>
            <p:cNvPr name="Group 100" id="100"/>
            <p:cNvGrpSpPr/>
            <p:nvPr/>
          </p:nvGrpSpPr>
          <p:grpSpPr>
            <a:xfrm rot="0">
              <a:off x="2617194" y="267275"/>
              <a:ext cx="204649" cy="204649"/>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02" id="102"/>
              <p:cNvSpPr txBox="true"/>
              <p:nvPr/>
            </p:nvSpPr>
            <p:spPr>
              <a:xfrm>
                <a:off x="76200" y="38100"/>
                <a:ext cx="660400" cy="698500"/>
              </a:xfrm>
              <a:prstGeom prst="rect">
                <a:avLst/>
              </a:prstGeom>
            </p:spPr>
            <p:txBody>
              <a:bodyPr anchor="ctr" rtlCol="false" tIns="19422" lIns="19422" bIns="19422" rIns="19422"/>
              <a:lstStyle/>
              <a:p>
                <a:pPr algn="ctr">
                  <a:lnSpc>
                    <a:spcPts val="1959"/>
                  </a:lnSpc>
                </a:pPr>
              </a:p>
            </p:txBody>
          </p:sp>
        </p:grpSp>
        <p:grpSp>
          <p:nvGrpSpPr>
            <p:cNvPr name="Group 103" id="103"/>
            <p:cNvGrpSpPr/>
            <p:nvPr/>
          </p:nvGrpSpPr>
          <p:grpSpPr>
            <a:xfrm rot="0">
              <a:off x="0" y="0"/>
              <a:ext cx="3048817" cy="4448737"/>
              <a:chOff x="0" y="0"/>
              <a:chExt cx="6213285" cy="9066228"/>
            </a:xfrm>
          </p:grpSpPr>
          <p:sp>
            <p:nvSpPr>
              <p:cNvPr name="Freeform 104" id="104"/>
              <p:cNvSpPr/>
              <p:nvPr/>
            </p:nvSpPr>
            <p:spPr>
              <a:xfrm flipH="false" flipV="false" rot="0">
                <a:off x="31750" y="31750"/>
                <a:ext cx="6149785" cy="9002728"/>
              </a:xfrm>
              <a:custGeom>
                <a:avLst/>
                <a:gdLst/>
                <a:ahLst/>
                <a:cxnLst/>
                <a:rect r="r" b="b" t="t" l="l"/>
                <a:pathLst>
                  <a:path h="9002728" w="6149785">
                    <a:moveTo>
                      <a:pt x="6057075" y="9002728"/>
                    </a:moveTo>
                    <a:lnTo>
                      <a:pt x="92710" y="9002728"/>
                    </a:lnTo>
                    <a:cubicBezTo>
                      <a:pt x="41910" y="9002728"/>
                      <a:pt x="0" y="8960818"/>
                      <a:pt x="0" y="8910018"/>
                    </a:cubicBezTo>
                    <a:lnTo>
                      <a:pt x="0" y="92710"/>
                    </a:lnTo>
                    <a:cubicBezTo>
                      <a:pt x="0" y="41910"/>
                      <a:pt x="41910" y="0"/>
                      <a:pt x="92710" y="0"/>
                    </a:cubicBezTo>
                    <a:lnTo>
                      <a:pt x="6055805" y="0"/>
                    </a:lnTo>
                    <a:cubicBezTo>
                      <a:pt x="6106605" y="0"/>
                      <a:pt x="6148515" y="41910"/>
                      <a:pt x="6148515" y="92710"/>
                    </a:cubicBezTo>
                    <a:lnTo>
                      <a:pt x="6148515" y="8908748"/>
                    </a:lnTo>
                    <a:cubicBezTo>
                      <a:pt x="6149785" y="8960818"/>
                      <a:pt x="6107875" y="9002728"/>
                      <a:pt x="6057075" y="9002728"/>
                    </a:cubicBezTo>
                    <a:close/>
                  </a:path>
                </a:pathLst>
              </a:custGeom>
              <a:solidFill>
                <a:srgbClr val="FFFFFF"/>
              </a:solidFill>
            </p:spPr>
          </p:sp>
          <p:sp>
            <p:nvSpPr>
              <p:cNvPr name="Freeform 105" id="105"/>
              <p:cNvSpPr/>
              <p:nvPr/>
            </p:nvSpPr>
            <p:spPr>
              <a:xfrm flipH="false" flipV="false" rot="0">
                <a:off x="0" y="0"/>
                <a:ext cx="6213285" cy="9066229"/>
              </a:xfrm>
              <a:custGeom>
                <a:avLst/>
                <a:gdLst/>
                <a:ahLst/>
                <a:cxnLst/>
                <a:rect r="r" b="b" t="t" l="l"/>
                <a:pathLst>
                  <a:path h="9066229" w="6213285">
                    <a:moveTo>
                      <a:pt x="6088825" y="59690"/>
                    </a:moveTo>
                    <a:cubicBezTo>
                      <a:pt x="6124385" y="59690"/>
                      <a:pt x="6153595" y="88900"/>
                      <a:pt x="6153595" y="124460"/>
                    </a:cubicBezTo>
                    <a:lnTo>
                      <a:pt x="6153595" y="8941768"/>
                    </a:lnTo>
                    <a:cubicBezTo>
                      <a:pt x="6153595" y="8977329"/>
                      <a:pt x="6124385" y="9006539"/>
                      <a:pt x="6088825" y="9006539"/>
                    </a:cubicBezTo>
                    <a:lnTo>
                      <a:pt x="124460" y="9006539"/>
                    </a:lnTo>
                    <a:cubicBezTo>
                      <a:pt x="88900" y="9006539"/>
                      <a:pt x="59690" y="8977329"/>
                      <a:pt x="59690" y="8941768"/>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8941768"/>
                    </a:lnTo>
                    <a:cubicBezTo>
                      <a:pt x="0" y="9010348"/>
                      <a:pt x="55880" y="9066229"/>
                      <a:pt x="124460" y="9066229"/>
                    </a:cubicBezTo>
                    <a:lnTo>
                      <a:pt x="6088825" y="9066229"/>
                    </a:lnTo>
                    <a:cubicBezTo>
                      <a:pt x="6157405" y="9066229"/>
                      <a:pt x="6213285" y="9010348"/>
                      <a:pt x="6213285" y="8941768"/>
                    </a:cubicBezTo>
                    <a:lnTo>
                      <a:pt x="6213285" y="124460"/>
                    </a:lnTo>
                    <a:cubicBezTo>
                      <a:pt x="6213285" y="55880"/>
                      <a:pt x="6157405" y="0"/>
                      <a:pt x="6088825" y="0"/>
                    </a:cubicBezTo>
                    <a:close/>
                  </a:path>
                </a:pathLst>
              </a:custGeom>
              <a:solidFill>
                <a:srgbClr val="191919"/>
              </a:solidFill>
            </p:spPr>
          </p:sp>
        </p:grpSp>
        <p:grpSp>
          <p:nvGrpSpPr>
            <p:cNvPr name="Group 106" id="106"/>
            <p:cNvGrpSpPr/>
            <p:nvPr/>
          </p:nvGrpSpPr>
          <p:grpSpPr>
            <a:xfrm rot="0">
              <a:off x="2085904" y="267275"/>
              <a:ext cx="204649" cy="204649"/>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08" id="108"/>
              <p:cNvSpPr txBox="true"/>
              <p:nvPr/>
            </p:nvSpPr>
            <p:spPr>
              <a:xfrm>
                <a:off x="76200" y="38100"/>
                <a:ext cx="660400" cy="698500"/>
              </a:xfrm>
              <a:prstGeom prst="rect">
                <a:avLst/>
              </a:prstGeom>
            </p:spPr>
            <p:txBody>
              <a:bodyPr anchor="ctr" rtlCol="false" tIns="19422" lIns="19422" bIns="19422" rIns="19422"/>
              <a:lstStyle/>
              <a:p>
                <a:pPr algn="ctr">
                  <a:lnSpc>
                    <a:spcPts val="1959"/>
                  </a:lnSpc>
                </a:pPr>
              </a:p>
            </p:txBody>
          </p:sp>
        </p:grpSp>
        <p:grpSp>
          <p:nvGrpSpPr>
            <p:cNvPr name="Group 109" id="109"/>
            <p:cNvGrpSpPr/>
            <p:nvPr/>
          </p:nvGrpSpPr>
          <p:grpSpPr>
            <a:xfrm rot="0">
              <a:off x="2351799" y="267275"/>
              <a:ext cx="204649" cy="204649"/>
              <a:chOff x="0" y="0"/>
              <a:chExt cx="812800" cy="812800"/>
            </a:xfrm>
          </p:grpSpPr>
          <p:sp>
            <p:nvSpPr>
              <p:cNvPr name="Freeform 110" id="1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11" id="111"/>
              <p:cNvSpPr txBox="true"/>
              <p:nvPr/>
            </p:nvSpPr>
            <p:spPr>
              <a:xfrm>
                <a:off x="76200" y="38100"/>
                <a:ext cx="660400" cy="698500"/>
              </a:xfrm>
              <a:prstGeom prst="rect">
                <a:avLst/>
              </a:prstGeom>
            </p:spPr>
            <p:txBody>
              <a:bodyPr anchor="ctr" rtlCol="false" tIns="19422" lIns="19422" bIns="19422" rIns="19422"/>
              <a:lstStyle/>
              <a:p>
                <a:pPr algn="ctr">
                  <a:lnSpc>
                    <a:spcPts val="1959"/>
                  </a:lnSpc>
                </a:pPr>
              </a:p>
            </p:txBody>
          </p:sp>
        </p:grpSp>
        <p:sp>
          <p:nvSpPr>
            <p:cNvPr name="AutoShape 112" id="112"/>
            <p:cNvSpPr/>
            <p:nvPr/>
          </p:nvSpPr>
          <p:spPr>
            <a:xfrm>
              <a:off x="0" y="665197"/>
              <a:ext cx="3048817" cy="0"/>
            </a:xfrm>
            <a:prstGeom prst="line">
              <a:avLst/>
            </a:prstGeom>
            <a:ln cap="flat" w="38100">
              <a:solidFill>
                <a:srgbClr val="000000"/>
              </a:solidFill>
              <a:prstDash val="solid"/>
              <a:headEnd type="none" len="sm" w="sm"/>
              <a:tailEnd type="none" len="sm" w="sm"/>
            </a:ln>
          </p:spPr>
        </p:sp>
        <p:grpSp>
          <p:nvGrpSpPr>
            <p:cNvPr name="Group 113" id="113"/>
            <p:cNvGrpSpPr>
              <a:grpSpLocks noChangeAspect="true"/>
            </p:cNvGrpSpPr>
            <p:nvPr/>
          </p:nvGrpSpPr>
          <p:grpSpPr>
            <a:xfrm rot="0">
              <a:off x="266144" y="920936"/>
              <a:ext cx="2555698" cy="2555698"/>
              <a:chOff x="0" y="0"/>
              <a:chExt cx="6350000" cy="6350000"/>
            </a:xfrm>
          </p:grpSpPr>
          <p:sp>
            <p:nvSpPr>
              <p:cNvPr name="Freeform 114" id="11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0"/>
                <a:stretch>
                  <a:fillRect l="0" t="-34183" r="0" b="-34183"/>
                </a:stretch>
              </a:blipFill>
            </p:spPr>
          </p:sp>
          <p:sp>
            <p:nvSpPr>
              <p:cNvPr name="Freeform 115" id="11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0056D2"/>
              </a:solidFill>
            </p:spPr>
          </p:sp>
        </p:grpSp>
        <p:sp>
          <p:nvSpPr>
            <p:cNvPr name="TextBox 116" id="116"/>
            <p:cNvSpPr txBox="true"/>
            <p:nvPr/>
          </p:nvSpPr>
          <p:spPr>
            <a:xfrm rot="0">
              <a:off x="133072" y="3589313"/>
              <a:ext cx="2782673" cy="362416"/>
            </a:xfrm>
            <a:prstGeom prst="rect">
              <a:avLst/>
            </a:prstGeom>
          </p:spPr>
          <p:txBody>
            <a:bodyPr anchor="t" rtlCol="false" tIns="0" lIns="0" bIns="0" rIns="0">
              <a:spAutoFit/>
            </a:bodyPr>
            <a:lstStyle/>
            <a:p>
              <a:pPr algn="ctr">
                <a:lnSpc>
                  <a:spcPts val="2212"/>
                </a:lnSpc>
                <a:spcBef>
                  <a:spcPct val="0"/>
                </a:spcBef>
              </a:pPr>
              <a:r>
                <a:rPr lang="en-US" sz="1580">
                  <a:solidFill>
                    <a:srgbClr val="000000"/>
                  </a:solidFill>
                  <a:latin typeface="Asap Condensed Bold"/>
                  <a:ea typeface="Asap Condensed Bold"/>
                  <a:cs typeface="Asap Condensed Bold"/>
                  <a:sym typeface="Asap Condensed Bold"/>
                </a:rPr>
                <a:t>Muhammad Raihan Firdaus</a:t>
              </a:r>
            </a:p>
          </p:txBody>
        </p:sp>
        <p:sp>
          <p:nvSpPr>
            <p:cNvPr name="TextBox 117" id="117"/>
            <p:cNvSpPr txBox="true"/>
            <p:nvPr/>
          </p:nvSpPr>
          <p:spPr>
            <a:xfrm rot="0">
              <a:off x="266144" y="3913629"/>
              <a:ext cx="2555698" cy="339880"/>
            </a:xfrm>
            <a:prstGeom prst="rect">
              <a:avLst/>
            </a:prstGeom>
          </p:spPr>
          <p:txBody>
            <a:bodyPr anchor="t" rtlCol="false" tIns="0" lIns="0" bIns="0" rIns="0">
              <a:spAutoFit/>
            </a:bodyPr>
            <a:lstStyle/>
            <a:p>
              <a:pPr algn="ctr">
                <a:lnSpc>
                  <a:spcPts val="2106"/>
                </a:lnSpc>
                <a:spcBef>
                  <a:spcPct val="0"/>
                </a:spcBef>
              </a:pPr>
              <a:r>
                <a:rPr lang="en-US" sz="1504" spc="54">
                  <a:solidFill>
                    <a:srgbClr val="000000"/>
                  </a:solidFill>
                  <a:latin typeface="Dumondi Condensed Italics"/>
                  <a:ea typeface="Dumondi Condensed Italics"/>
                  <a:cs typeface="Dumondi Condensed Italics"/>
                  <a:sym typeface="Dumondi Condensed Italics"/>
                </a:rPr>
                <a:t>Universitas Negeri Malang</a:t>
              </a:r>
            </a:p>
          </p:txBody>
        </p:sp>
        <p:grpSp>
          <p:nvGrpSpPr>
            <p:cNvPr name="Group 118" id="118"/>
            <p:cNvGrpSpPr/>
            <p:nvPr/>
          </p:nvGrpSpPr>
          <p:grpSpPr>
            <a:xfrm rot="0">
              <a:off x="2617194" y="267275"/>
              <a:ext cx="204649" cy="204649"/>
              <a:chOff x="0" y="0"/>
              <a:chExt cx="812800" cy="812800"/>
            </a:xfrm>
          </p:grpSpPr>
          <p:sp>
            <p:nvSpPr>
              <p:cNvPr name="Freeform 119" id="1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20" id="120"/>
              <p:cNvSpPr txBox="true"/>
              <p:nvPr/>
            </p:nvSpPr>
            <p:spPr>
              <a:xfrm>
                <a:off x="76200" y="28575"/>
                <a:ext cx="660400" cy="708025"/>
              </a:xfrm>
              <a:prstGeom prst="rect">
                <a:avLst/>
              </a:prstGeom>
            </p:spPr>
            <p:txBody>
              <a:bodyPr anchor="ctr" rtlCol="false" tIns="19422" lIns="19422" bIns="19422" rIns="19422"/>
              <a:lstStyle/>
              <a:p>
                <a:pPr algn="ctr">
                  <a:lnSpc>
                    <a:spcPts val="2659"/>
                  </a:lnSpc>
                </a:pPr>
              </a:p>
            </p:txBody>
          </p:sp>
        </p:grpSp>
      </p:grpSp>
      <p:grpSp>
        <p:nvGrpSpPr>
          <p:cNvPr name="Group 121" id="121"/>
          <p:cNvGrpSpPr/>
          <p:nvPr/>
        </p:nvGrpSpPr>
        <p:grpSpPr>
          <a:xfrm rot="0">
            <a:off x="13081430" y="6638925"/>
            <a:ext cx="2286613" cy="3371107"/>
            <a:chOff x="0" y="0"/>
            <a:chExt cx="3048817" cy="4494810"/>
          </a:xfrm>
        </p:grpSpPr>
        <p:grpSp>
          <p:nvGrpSpPr>
            <p:cNvPr name="Group 122" id="122"/>
            <p:cNvGrpSpPr/>
            <p:nvPr/>
          </p:nvGrpSpPr>
          <p:grpSpPr>
            <a:xfrm rot="0">
              <a:off x="0" y="0"/>
              <a:ext cx="3048817" cy="4494810"/>
              <a:chOff x="0" y="0"/>
              <a:chExt cx="6213285" cy="9160122"/>
            </a:xfrm>
          </p:grpSpPr>
          <p:sp>
            <p:nvSpPr>
              <p:cNvPr name="Freeform 123" id="123"/>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124" id="124"/>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125" id="125"/>
            <p:cNvGrpSpPr/>
            <p:nvPr/>
          </p:nvGrpSpPr>
          <p:grpSpPr>
            <a:xfrm rot="0">
              <a:off x="2085904" y="267275"/>
              <a:ext cx="204649" cy="204649"/>
              <a:chOff x="0" y="0"/>
              <a:chExt cx="812800" cy="812800"/>
            </a:xfrm>
          </p:grpSpPr>
          <p:sp>
            <p:nvSpPr>
              <p:cNvPr name="Freeform 126" id="1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27" id="127"/>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128" id="128"/>
            <p:cNvGrpSpPr/>
            <p:nvPr/>
          </p:nvGrpSpPr>
          <p:grpSpPr>
            <a:xfrm rot="0">
              <a:off x="2351799" y="267275"/>
              <a:ext cx="204649" cy="204649"/>
              <a:chOff x="0" y="0"/>
              <a:chExt cx="812800" cy="812800"/>
            </a:xfrm>
          </p:grpSpPr>
          <p:sp>
            <p:nvSpPr>
              <p:cNvPr name="Freeform 129" id="1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30" id="130"/>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131" id="131"/>
            <p:cNvGrpSpPr/>
            <p:nvPr/>
          </p:nvGrpSpPr>
          <p:grpSpPr>
            <a:xfrm rot="0">
              <a:off x="2617194" y="267275"/>
              <a:ext cx="204649" cy="204649"/>
              <a:chOff x="0" y="0"/>
              <a:chExt cx="812800" cy="812800"/>
            </a:xfrm>
          </p:grpSpPr>
          <p:sp>
            <p:nvSpPr>
              <p:cNvPr name="Freeform 132" id="1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33" id="133"/>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sp>
          <p:nvSpPr>
            <p:cNvPr name="AutoShape 134" id="134"/>
            <p:cNvSpPr/>
            <p:nvPr/>
          </p:nvSpPr>
          <p:spPr>
            <a:xfrm>
              <a:off x="0" y="665197"/>
              <a:ext cx="3048817" cy="0"/>
            </a:xfrm>
            <a:prstGeom prst="line">
              <a:avLst/>
            </a:prstGeom>
            <a:ln cap="flat" w="32105">
              <a:solidFill>
                <a:srgbClr val="000000"/>
              </a:solidFill>
              <a:prstDash val="solid"/>
              <a:headEnd type="none" len="sm" w="sm"/>
              <a:tailEnd type="none" len="sm" w="sm"/>
            </a:ln>
          </p:spPr>
        </p:sp>
        <p:grpSp>
          <p:nvGrpSpPr>
            <p:cNvPr name="Group 135" id="135"/>
            <p:cNvGrpSpPr>
              <a:grpSpLocks noChangeAspect="true"/>
            </p:cNvGrpSpPr>
            <p:nvPr/>
          </p:nvGrpSpPr>
          <p:grpSpPr>
            <a:xfrm rot="0">
              <a:off x="266144" y="920936"/>
              <a:ext cx="2555698" cy="2555698"/>
              <a:chOff x="0" y="0"/>
              <a:chExt cx="6350000" cy="6350000"/>
            </a:xfrm>
          </p:grpSpPr>
          <p:sp>
            <p:nvSpPr>
              <p:cNvPr name="Freeform 136" id="136"/>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1"/>
                <a:stretch>
                  <a:fillRect l="0" t="-16680" r="0" b="-16680"/>
                </a:stretch>
              </a:blipFill>
            </p:spPr>
          </p:sp>
          <p:sp>
            <p:nvSpPr>
              <p:cNvPr name="Freeform 137" id="137"/>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9BB16"/>
              </a:solidFill>
            </p:spPr>
          </p:sp>
        </p:grpSp>
        <p:sp>
          <p:nvSpPr>
            <p:cNvPr name="TextBox 138" id="138"/>
            <p:cNvSpPr txBox="true"/>
            <p:nvPr/>
          </p:nvSpPr>
          <p:spPr>
            <a:xfrm rot="0">
              <a:off x="246559" y="3577445"/>
              <a:ext cx="2555698" cy="364544"/>
            </a:xfrm>
            <a:prstGeom prst="rect">
              <a:avLst/>
            </a:prstGeom>
          </p:spPr>
          <p:txBody>
            <a:bodyPr anchor="t" rtlCol="false" tIns="0" lIns="0" bIns="0" rIns="0">
              <a:spAutoFit/>
            </a:bodyPr>
            <a:lstStyle/>
            <a:p>
              <a:pPr algn="ctr">
                <a:lnSpc>
                  <a:spcPts val="2208"/>
                </a:lnSpc>
                <a:spcBef>
                  <a:spcPct val="0"/>
                </a:spcBef>
              </a:pPr>
              <a:r>
                <a:rPr lang="en-US" sz="1577">
                  <a:solidFill>
                    <a:srgbClr val="000000"/>
                  </a:solidFill>
                  <a:latin typeface="Asap Condensed Bold"/>
                  <a:ea typeface="Asap Condensed Bold"/>
                  <a:cs typeface="Asap Condensed Bold"/>
                  <a:sym typeface="Asap Condensed Bold"/>
                </a:rPr>
                <a:t>Amanda Selena Purnama</a:t>
              </a:r>
            </a:p>
          </p:txBody>
        </p:sp>
        <p:sp>
          <p:nvSpPr>
            <p:cNvPr name="TextBox 139" id="139"/>
            <p:cNvSpPr txBox="true"/>
            <p:nvPr/>
          </p:nvSpPr>
          <p:spPr>
            <a:xfrm rot="0">
              <a:off x="246559" y="3959701"/>
              <a:ext cx="2555698" cy="339880"/>
            </a:xfrm>
            <a:prstGeom prst="rect">
              <a:avLst/>
            </a:prstGeom>
          </p:spPr>
          <p:txBody>
            <a:bodyPr anchor="t" rtlCol="false" tIns="0" lIns="0" bIns="0" rIns="0">
              <a:spAutoFit/>
            </a:bodyPr>
            <a:lstStyle/>
            <a:p>
              <a:pPr algn="ctr">
                <a:lnSpc>
                  <a:spcPts val="2106"/>
                </a:lnSpc>
                <a:spcBef>
                  <a:spcPct val="0"/>
                </a:spcBef>
              </a:pPr>
              <a:r>
                <a:rPr lang="en-US" sz="1504" spc="54">
                  <a:solidFill>
                    <a:srgbClr val="000000"/>
                  </a:solidFill>
                  <a:latin typeface="Dumondi Condensed Italics"/>
                  <a:ea typeface="Dumondi Condensed Italics"/>
                  <a:cs typeface="Dumondi Condensed Italics"/>
                  <a:sym typeface="Dumondi Condensed Italics"/>
                </a:rPr>
                <a:t>Universitas Udayana</a:t>
              </a:r>
            </a:p>
          </p:txBody>
        </p:sp>
      </p:grpSp>
      <p:grpSp>
        <p:nvGrpSpPr>
          <p:cNvPr name="Group 140" id="140"/>
          <p:cNvGrpSpPr/>
          <p:nvPr/>
        </p:nvGrpSpPr>
        <p:grpSpPr>
          <a:xfrm rot="0">
            <a:off x="10575742" y="6638602"/>
            <a:ext cx="2286613" cy="3371107"/>
            <a:chOff x="0" y="0"/>
            <a:chExt cx="6213285" cy="9160122"/>
          </a:xfrm>
        </p:grpSpPr>
        <p:sp>
          <p:nvSpPr>
            <p:cNvPr name="Freeform 141" id="141"/>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142" id="142"/>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143" id="143"/>
          <p:cNvGrpSpPr/>
          <p:nvPr/>
        </p:nvGrpSpPr>
        <p:grpSpPr>
          <a:xfrm rot="0">
            <a:off x="12140170" y="6839058"/>
            <a:ext cx="153487" cy="153487"/>
            <a:chOff x="0" y="0"/>
            <a:chExt cx="812800" cy="812800"/>
          </a:xfrm>
        </p:grpSpPr>
        <p:sp>
          <p:nvSpPr>
            <p:cNvPr name="Freeform 144" id="1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45" id="145"/>
            <p:cNvSpPr txBox="true"/>
            <p:nvPr/>
          </p:nvSpPr>
          <p:spPr>
            <a:xfrm>
              <a:off x="76200" y="28575"/>
              <a:ext cx="660400" cy="708025"/>
            </a:xfrm>
            <a:prstGeom prst="rect">
              <a:avLst/>
            </a:prstGeom>
          </p:spPr>
          <p:txBody>
            <a:bodyPr anchor="ctr" rtlCol="false" tIns="19422" lIns="19422" bIns="19422" rIns="19422"/>
            <a:lstStyle/>
            <a:p>
              <a:pPr algn="ctr">
                <a:lnSpc>
                  <a:spcPts val="2659"/>
                </a:lnSpc>
              </a:pPr>
            </a:p>
          </p:txBody>
        </p:sp>
      </p:grpSp>
      <p:grpSp>
        <p:nvGrpSpPr>
          <p:cNvPr name="Group 146" id="146"/>
          <p:cNvGrpSpPr/>
          <p:nvPr/>
        </p:nvGrpSpPr>
        <p:grpSpPr>
          <a:xfrm rot="0">
            <a:off x="12339591" y="6839058"/>
            <a:ext cx="153487" cy="153487"/>
            <a:chOff x="0" y="0"/>
            <a:chExt cx="812800" cy="812800"/>
          </a:xfrm>
        </p:grpSpPr>
        <p:sp>
          <p:nvSpPr>
            <p:cNvPr name="Freeform 147" id="1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48" id="148"/>
            <p:cNvSpPr txBox="true"/>
            <p:nvPr/>
          </p:nvSpPr>
          <p:spPr>
            <a:xfrm>
              <a:off x="76200" y="28575"/>
              <a:ext cx="660400" cy="708025"/>
            </a:xfrm>
            <a:prstGeom prst="rect">
              <a:avLst/>
            </a:prstGeom>
          </p:spPr>
          <p:txBody>
            <a:bodyPr anchor="ctr" rtlCol="false" tIns="19422" lIns="19422" bIns="19422" rIns="19422"/>
            <a:lstStyle/>
            <a:p>
              <a:pPr algn="ctr">
                <a:lnSpc>
                  <a:spcPts val="2659"/>
                </a:lnSpc>
              </a:pPr>
            </a:p>
          </p:txBody>
        </p:sp>
      </p:grpSp>
      <p:grpSp>
        <p:nvGrpSpPr>
          <p:cNvPr name="Group 149" id="149"/>
          <p:cNvGrpSpPr/>
          <p:nvPr/>
        </p:nvGrpSpPr>
        <p:grpSpPr>
          <a:xfrm rot="0">
            <a:off x="12538637" y="6839058"/>
            <a:ext cx="153487" cy="153487"/>
            <a:chOff x="0" y="0"/>
            <a:chExt cx="812800" cy="812800"/>
          </a:xfrm>
        </p:grpSpPr>
        <p:sp>
          <p:nvSpPr>
            <p:cNvPr name="Freeform 150" id="1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51" id="151"/>
            <p:cNvSpPr txBox="true"/>
            <p:nvPr/>
          </p:nvSpPr>
          <p:spPr>
            <a:xfrm>
              <a:off x="76200" y="28575"/>
              <a:ext cx="660400" cy="708025"/>
            </a:xfrm>
            <a:prstGeom prst="rect">
              <a:avLst/>
            </a:prstGeom>
          </p:spPr>
          <p:txBody>
            <a:bodyPr anchor="ctr" rtlCol="false" tIns="19422" lIns="19422" bIns="19422" rIns="19422"/>
            <a:lstStyle/>
            <a:p>
              <a:pPr algn="ctr">
                <a:lnSpc>
                  <a:spcPts val="2659"/>
                </a:lnSpc>
              </a:pPr>
            </a:p>
          </p:txBody>
        </p:sp>
      </p:grpSp>
      <p:sp>
        <p:nvSpPr>
          <p:cNvPr name="AutoShape 152" id="152"/>
          <p:cNvSpPr/>
          <p:nvPr/>
        </p:nvSpPr>
        <p:spPr>
          <a:xfrm>
            <a:off x="10575742" y="7137500"/>
            <a:ext cx="2286613" cy="0"/>
          </a:xfrm>
          <a:prstGeom prst="line">
            <a:avLst/>
          </a:prstGeom>
          <a:ln cap="flat" w="28575">
            <a:solidFill>
              <a:srgbClr val="000000"/>
            </a:solidFill>
            <a:prstDash val="solid"/>
            <a:headEnd type="none" len="sm" w="sm"/>
            <a:tailEnd type="none" len="sm" w="sm"/>
          </a:ln>
        </p:spPr>
      </p:sp>
      <p:grpSp>
        <p:nvGrpSpPr>
          <p:cNvPr name="Group 153" id="153"/>
          <p:cNvGrpSpPr>
            <a:grpSpLocks noChangeAspect="true"/>
          </p:cNvGrpSpPr>
          <p:nvPr/>
        </p:nvGrpSpPr>
        <p:grpSpPr>
          <a:xfrm rot="0">
            <a:off x="10775350" y="7329304"/>
            <a:ext cx="1916774" cy="1916774"/>
            <a:chOff x="0" y="0"/>
            <a:chExt cx="6350000" cy="6350000"/>
          </a:xfrm>
        </p:grpSpPr>
        <p:sp>
          <p:nvSpPr>
            <p:cNvPr name="Freeform 154" id="15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2"/>
              <a:stretch>
                <a:fillRect l="0" t="-15772" r="0" b="-34185"/>
              </a:stretch>
            </a:blipFill>
          </p:spPr>
        </p:sp>
        <p:sp>
          <p:nvSpPr>
            <p:cNvPr name="Freeform 155" id="15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9BB16"/>
            </a:solidFill>
          </p:spPr>
        </p:sp>
      </p:grpSp>
      <p:grpSp>
        <p:nvGrpSpPr>
          <p:cNvPr name="Group 156" id="156"/>
          <p:cNvGrpSpPr/>
          <p:nvPr/>
        </p:nvGrpSpPr>
        <p:grpSpPr>
          <a:xfrm rot="0">
            <a:off x="15584753" y="6638925"/>
            <a:ext cx="2286613" cy="3371107"/>
            <a:chOff x="0" y="0"/>
            <a:chExt cx="3048817" cy="4494810"/>
          </a:xfrm>
        </p:grpSpPr>
        <p:grpSp>
          <p:nvGrpSpPr>
            <p:cNvPr name="Group 157" id="157"/>
            <p:cNvGrpSpPr/>
            <p:nvPr/>
          </p:nvGrpSpPr>
          <p:grpSpPr>
            <a:xfrm rot="0">
              <a:off x="0" y="0"/>
              <a:ext cx="3048817" cy="4494810"/>
              <a:chOff x="0" y="0"/>
              <a:chExt cx="6213285" cy="9160122"/>
            </a:xfrm>
          </p:grpSpPr>
          <p:sp>
            <p:nvSpPr>
              <p:cNvPr name="Freeform 158" id="158"/>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159" id="159"/>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160" id="160"/>
            <p:cNvGrpSpPr/>
            <p:nvPr/>
          </p:nvGrpSpPr>
          <p:grpSpPr>
            <a:xfrm rot="0">
              <a:off x="2085904" y="267275"/>
              <a:ext cx="204649" cy="204649"/>
              <a:chOff x="0" y="0"/>
              <a:chExt cx="812800" cy="812800"/>
            </a:xfrm>
          </p:grpSpPr>
          <p:sp>
            <p:nvSpPr>
              <p:cNvPr name="Freeform 161" id="1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62" id="162"/>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163" id="163"/>
            <p:cNvGrpSpPr/>
            <p:nvPr/>
          </p:nvGrpSpPr>
          <p:grpSpPr>
            <a:xfrm rot="0">
              <a:off x="2351799" y="267275"/>
              <a:ext cx="204649" cy="204649"/>
              <a:chOff x="0" y="0"/>
              <a:chExt cx="812800" cy="812800"/>
            </a:xfrm>
          </p:grpSpPr>
          <p:sp>
            <p:nvSpPr>
              <p:cNvPr name="Freeform 164" id="1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65" id="165"/>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grpSp>
          <p:nvGrpSpPr>
            <p:cNvPr name="Group 166" id="166"/>
            <p:cNvGrpSpPr/>
            <p:nvPr/>
          </p:nvGrpSpPr>
          <p:grpSpPr>
            <a:xfrm rot="0">
              <a:off x="2617194" y="267275"/>
              <a:ext cx="204649" cy="204649"/>
              <a:chOff x="0" y="0"/>
              <a:chExt cx="812800" cy="812800"/>
            </a:xfrm>
          </p:grpSpPr>
          <p:sp>
            <p:nvSpPr>
              <p:cNvPr name="Freeform 167" id="1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68" id="168"/>
              <p:cNvSpPr txBox="true"/>
              <p:nvPr/>
            </p:nvSpPr>
            <p:spPr>
              <a:xfrm>
                <a:off x="76200" y="28575"/>
                <a:ext cx="660400" cy="708025"/>
              </a:xfrm>
              <a:prstGeom prst="rect">
                <a:avLst/>
              </a:prstGeom>
            </p:spPr>
            <p:txBody>
              <a:bodyPr anchor="ctr" rtlCol="false" tIns="23049" lIns="23049" bIns="23049" rIns="23049"/>
              <a:lstStyle/>
              <a:p>
                <a:pPr algn="ctr">
                  <a:lnSpc>
                    <a:spcPts val="2659"/>
                  </a:lnSpc>
                </a:pPr>
              </a:p>
            </p:txBody>
          </p:sp>
        </p:grpSp>
        <p:sp>
          <p:nvSpPr>
            <p:cNvPr name="AutoShape 169" id="169"/>
            <p:cNvSpPr/>
            <p:nvPr/>
          </p:nvSpPr>
          <p:spPr>
            <a:xfrm>
              <a:off x="0" y="665197"/>
              <a:ext cx="3048817" cy="0"/>
            </a:xfrm>
            <a:prstGeom prst="line">
              <a:avLst/>
            </a:prstGeom>
            <a:ln cap="flat" w="32105">
              <a:solidFill>
                <a:srgbClr val="000000"/>
              </a:solidFill>
              <a:prstDash val="solid"/>
              <a:headEnd type="none" len="sm" w="sm"/>
              <a:tailEnd type="none" len="sm" w="sm"/>
            </a:ln>
          </p:spPr>
        </p:sp>
        <p:grpSp>
          <p:nvGrpSpPr>
            <p:cNvPr name="Group 170" id="170"/>
            <p:cNvGrpSpPr>
              <a:grpSpLocks noChangeAspect="true"/>
            </p:cNvGrpSpPr>
            <p:nvPr/>
          </p:nvGrpSpPr>
          <p:grpSpPr>
            <a:xfrm rot="0">
              <a:off x="266144" y="920936"/>
              <a:ext cx="2555698" cy="2555698"/>
              <a:chOff x="0" y="0"/>
              <a:chExt cx="6350000" cy="6350000"/>
            </a:xfrm>
          </p:grpSpPr>
          <p:sp>
            <p:nvSpPr>
              <p:cNvPr name="Freeform 171" id="171"/>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3"/>
                <a:stretch>
                  <a:fillRect l="0" t="-75745" r="0" b="-46522"/>
                </a:stretch>
              </a:blipFill>
            </p:spPr>
          </p:sp>
          <p:sp>
            <p:nvSpPr>
              <p:cNvPr name="Freeform 172" id="172"/>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9BB16"/>
              </a:solidFill>
            </p:spPr>
          </p:sp>
        </p:grpSp>
        <p:sp>
          <p:nvSpPr>
            <p:cNvPr name="TextBox 173" id="173"/>
            <p:cNvSpPr txBox="true"/>
            <p:nvPr/>
          </p:nvSpPr>
          <p:spPr>
            <a:xfrm rot="0">
              <a:off x="246559" y="3577445"/>
              <a:ext cx="2555698" cy="364544"/>
            </a:xfrm>
            <a:prstGeom prst="rect">
              <a:avLst/>
            </a:prstGeom>
          </p:spPr>
          <p:txBody>
            <a:bodyPr anchor="t" rtlCol="false" tIns="0" lIns="0" bIns="0" rIns="0">
              <a:spAutoFit/>
            </a:bodyPr>
            <a:lstStyle/>
            <a:p>
              <a:pPr algn="ctr">
                <a:lnSpc>
                  <a:spcPts val="2208"/>
                </a:lnSpc>
                <a:spcBef>
                  <a:spcPct val="0"/>
                </a:spcBef>
              </a:pPr>
              <a:r>
                <a:rPr lang="en-US" sz="1577">
                  <a:solidFill>
                    <a:srgbClr val="000000"/>
                  </a:solidFill>
                  <a:latin typeface="Asap Condensed Bold"/>
                  <a:ea typeface="Asap Condensed Bold"/>
                  <a:cs typeface="Asap Condensed Bold"/>
                  <a:sym typeface="Asap Condensed Bold"/>
                </a:rPr>
                <a:t>Sovia Loren Br Tarigan</a:t>
              </a:r>
            </a:p>
          </p:txBody>
        </p:sp>
        <p:sp>
          <p:nvSpPr>
            <p:cNvPr name="TextBox 174" id="174"/>
            <p:cNvSpPr txBox="true"/>
            <p:nvPr/>
          </p:nvSpPr>
          <p:spPr>
            <a:xfrm rot="0">
              <a:off x="246559" y="3959701"/>
              <a:ext cx="2555698" cy="339880"/>
            </a:xfrm>
            <a:prstGeom prst="rect">
              <a:avLst/>
            </a:prstGeom>
          </p:spPr>
          <p:txBody>
            <a:bodyPr anchor="t" rtlCol="false" tIns="0" lIns="0" bIns="0" rIns="0">
              <a:spAutoFit/>
            </a:bodyPr>
            <a:lstStyle/>
            <a:p>
              <a:pPr algn="ctr">
                <a:lnSpc>
                  <a:spcPts val="2106"/>
                </a:lnSpc>
                <a:spcBef>
                  <a:spcPct val="0"/>
                </a:spcBef>
              </a:pPr>
              <a:r>
                <a:rPr lang="en-US" sz="1504" spc="54">
                  <a:solidFill>
                    <a:srgbClr val="000000"/>
                  </a:solidFill>
                  <a:latin typeface="Dumondi Condensed Italics"/>
                  <a:ea typeface="Dumondi Condensed Italics"/>
                  <a:cs typeface="Dumondi Condensed Italics"/>
                  <a:sym typeface="Dumondi Condensed Italics"/>
                </a:rPr>
                <a:t>Universitas Negeri Medan</a:t>
              </a:r>
            </a:p>
          </p:txBody>
        </p:sp>
      </p:grpSp>
      <p:sp>
        <p:nvSpPr>
          <p:cNvPr name="Freeform 175" id="175"/>
          <p:cNvSpPr/>
          <p:nvPr/>
        </p:nvSpPr>
        <p:spPr>
          <a:xfrm flipH="false" flipV="false" rot="0">
            <a:off x="416634" y="555768"/>
            <a:ext cx="952500" cy="1072598"/>
          </a:xfrm>
          <a:custGeom>
            <a:avLst/>
            <a:gdLst/>
            <a:ahLst/>
            <a:cxnLst/>
            <a:rect r="r" b="b" t="t" l="l"/>
            <a:pathLst>
              <a:path h="1072598" w="952500">
                <a:moveTo>
                  <a:pt x="0" y="0"/>
                </a:moveTo>
                <a:lnTo>
                  <a:pt x="952500" y="0"/>
                </a:lnTo>
                <a:lnTo>
                  <a:pt x="952500" y="1072598"/>
                </a:lnTo>
                <a:lnTo>
                  <a:pt x="0" y="1072598"/>
                </a:lnTo>
                <a:lnTo>
                  <a:pt x="0" y="0"/>
                </a:lnTo>
                <a:close/>
              </a:path>
            </a:pathLst>
          </a:custGeom>
          <a:blipFill>
            <a:blip r:embed="rId14"/>
            <a:stretch>
              <a:fillRect l="0" t="0" r="0" b="0"/>
            </a:stretch>
          </a:blipFill>
        </p:spPr>
      </p:sp>
      <p:grpSp>
        <p:nvGrpSpPr>
          <p:cNvPr name="Group 176" id="176"/>
          <p:cNvGrpSpPr/>
          <p:nvPr/>
        </p:nvGrpSpPr>
        <p:grpSpPr>
          <a:xfrm rot="0">
            <a:off x="416634" y="2867243"/>
            <a:ext cx="8610654" cy="2500093"/>
            <a:chOff x="0" y="0"/>
            <a:chExt cx="11480872" cy="3333457"/>
          </a:xfrm>
        </p:grpSpPr>
        <p:sp>
          <p:nvSpPr>
            <p:cNvPr name="TextBox 177" id="177"/>
            <p:cNvSpPr txBox="true"/>
            <p:nvPr/>
          </p:nvSpPr>
          <p:spPr>
            <a:xfrm rot="0">
              <a:off x="0" y="-161925"/>
              <a:ext cx="11480872" cy="1880659"/>
            </a:xfrm>
            <a:prstGeom prst="rect">
              <a:avLst/>
            </a:prstGeom>
          </p:spPr>
          <p:txBody>
            <a:bodyPr anchor="t" rtlCol="false" tIns="0" lIns="0" bIns="0" rIns="0">
              <a:spAutoFit/>
            </a:bodyPr>
            <a:lstStyle/>
            <a:p>
              <a:pPr algn="l">
                <a:lnSpc>
                  <a:spcPts val="11899"/>
                </a:lnSpc>
                <a:spcBef>
                  <a:spcPct val="0"/>
                </a:spcBef>
              </a:pPr>
              <a:r>
                <a:rPr lang="en-US" sz="8499">
                  <a:solidFill>
                    <a:srgbClr val="204494"/>
                  </a:solidFill>
                  <a:latin typeface="Asap Condensed Bold"/>
                  <a:ea typeface="Asap Condensed Bold"/>
                  <a:cs typeface="Asap Condensed Bold"/>
                  <a:sym typeface="Asap Condensed Bold"/>
                </a:rPr>
                <a:t>JOB MATCH PRO</a:t>
              </a:r>
            </a:p>
          </p:txBody>
        </p:sp>
        <p:sp>
          <p:nvSpPr>
            <p:cNvPr name="TextBox 178" id="178"/>
            <p:cNvSpPr txBox="true"/>
            <p:nvPr/>
          </p:nvSpPr>
          <p:spPr>
            <a:xfrm rot="0">
              <a:off x="0" y="1629963"/>
              <a:ext cx="11480872" cy="1703495"/>
            </a:xfrm>
            <a:prstGeom prst="rect">
              <a:avLst/>
            </a:prstGeom>
          </p:spPr>
          <p:txBody>
            <a:bodyPr anchor="t" rtlCol="false" tIns="0" lIns="0" bIns="0" rIns="0">
              <a:spAutoFit/>
            </a:bodyPr>
            <a:lstStyle/>
            <a:p>
              <a:pPr algn="l">
                <a:lnSpc>
                  <a:spcPts val="5179"/>
                </a:lnSpc>
                <a:spcBef>
                  <a:spcPct val="0"/>
                </a:spcBef>
              </a:pPr>
              <a:r>
                <a:rPr lang="en-US" sz="3699">
                  <a:solidFill>
                    <a:srgbClr val="F28B1A"/>
                  </a:solidFill>
                  <a:latin typeface="Asap Condensed Bold"/>
                  <a:ea typeface="Asap Condensed Bold"/>
                  <a:cs typeface="Asap Condensed Bold"/>
                  <a:sym typeface="Asap Condensed Bold"/>
                </a:rPr>
                <a:t>DEVELOPING A SKILL-BASED JOB RECOMMENDATION SYSTEM </a:t>
              </a:r>
            </a:p>
          </p:txBody>
        </p:sp>
      </p:grpSp>
      <p:sp>
        <p:nvSpPr>
          <p:cNvPr name="Freeform 179" id="179"/>
          <p:cNvSpPr/>
          <p:nvPr/>
        </p:nvSpPr>
        <p:spPr>
          <a:xfrm flipH="false" flipV="false" rot="0">
            <a:off x="8548763" y="1915214"/>
            <a:ext cx="2423873" cy="1516022"/>
          </a:xfrm>
          <a:custGeom>
            <a:avLst/>
            <a:gdLst/>
            <a:ahLst/>
            <a:cxnLst/>
            <a:rect r="r" b="b" t="t" l="l"/>
            <a:pathLst>
              <a:path h="1516022" w="2423873">
                <a:moveTo>
                  <a:pt x="0" y="0"/>
                </a:moveTo>
                <a:lnTo>
                  <a:pt x="2423872" y="0"/>
                </a:lnTo>
                <a:lnTo>
                  <a:pt x="2423872" y="1516022"/>
                </a:lnTo>
                <a:lnTo>
                  <a:pt x="0" y="151602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0" id="180"/>
          <p:cNvSpPr/>
          <p:nvPr/>
        </p:nvSpPr>
        <p:spPr>
          <a:xfrm flipH="false" flipV="false" rot="0">
            <a:off x="4917154" y="635136"/>
            <a:ext cx="952500" cy="913861"/>
          </a:xfrm>
          <a:custGeom>
            <a:avLst/>
            <a:gdLst/>
            <a:ahLst/>
            <a:cxnLst/>
            <a:rect r="r" b="b" t="t" l="l"/>
            <a:pathLst>
              <a:path h="913861" w="952500">
                <a:moveTo>
                  <a:pt x="0" y="0"/>
                </a:moveTo>
                <a:lnTo>
                  <a:pt x="952500" y="0"/>
                </a:lnTo>
                <a:lnTo>
                  <a:pt x="952500" y="913862"/>
                </a:lnTo>
                <a:lnTo>
                  <a:pt x="0" y="913862"/>
                </a:lnTo>
                <a:lnTo>
                  <a:pt x="0" y="0"/>
                </a:lnTo>
                <a:close/>
              </a:path>
            </a:pathLst>
          </a:custGeom>
          <a:blipFill>
            <a:blip r:embed="rId17"/>
            <a:stretch>
              <a:fillRect l="0" t="0" r="0" b="0"/>
            </a:stretch>
          </a:blipFill>
        </p:spPr>
      </p:sp>
      <p:sp>
        <p:nvSpPr>
          <p:cNvPr name="Freeform 181" id="181"/>
          <p:cNvSpPr/>
          <p:nvPr/>
        </p:nvSpPr>
        <p:spPr>
          <a:xfrm flipH="false" flipV="false" rot="0">
            <a:off x="3782288" y="598358"/>
            <a:ext cx="952500" cy="987419"/>
          </a:xfrm>
          <a:custGeom>
            <a:avLst/>
            <a:gdLst/>
            <a:ahLst/>
            <a:cxnLst/>
            <a:rect r="r" b="b" t="t" l="l"/>
            <a:pathLst>
              <a:path h="987419" w="952500">
                <a:moveTo>
                  <a:pt x="0" y="0"/>
                </a:moveTo>
                <a:lnTo>
                  <a:pt x="952500" y="0"/>
                </a:lnTo>
                <a:lnTo>
                  <a:pt x="952500" y="987418"/>
                </a:lnTo>
                <a:lnTo>
                  <a:pt x="0" y="987418"/>
                </a:lnTo>
                <a:lnTo>
                  <a:pt x="0" y="0"/>
                </a:lnTo>
                <a:close/>
              </a:path>
            </a:pathLst>
          </a:custGeom>
          <a:blipFill>
            <a:blip r:embed="rId18"/>
            <a:stretch>
              <a:fillRect l="0" t="0" r="0" b="0"/>
            </a:stretch>
          </a:blipFill>
        </p:spPr>
      </p:sp>
      <p:sp>
        <p:nvSpPr>
          <p:cNvPr name="Freeform 182" id="182"/>
          <p:cNvSpPr/>
          <p:nvPr/>
        </p:nvSpPr>
        <p:spPr>
          <a:xfrm flipH="false" flipV="false" rot="0">
            <a:off x="1551500" y="592982"/>
            <a:ext cx="859256" cy="998170"/>
          </a:xfrm>
          <a:custGeom>
            <a:avLst/>
            <a:gdLst/>
            <a:ahLst/>
            <a:cxnLst/>
            <a:rect r="r" b="b" t="t" l="l"/>
            <a:pathLst>
              <a:path h="998170" w="859256">
                <a:moveTo>
                  <a:pt x="0" y="0"/>
                </a:moveTo>
                <a:lnTo>
                  <a:pt x="859256" y="0"/>
                </a:lnTo>
                <a:lnTo>
                  <a:pt x="859256" y="998170"/>
                </a:lnTo>
                <a:lnTo>
                  <a:pt x="0" y="998170"/>
                </a:lnTo>
                <a:lnTo>
                  <a:pt x="0" y="0"/>
                </a:lnTo>
                <a:close/>
              </a:path>
            </a:pathLst>
          </a:custGeom>
          <a:blipFill>
            <a:blip r:embed="rId19"/>
            <a:stretch>
              <a:fillRect l="0" t="0" r="0" b="0"/>
            </a:stretch>
          </a:blipFill>
        </p:spPr>
      </p:sp>
      <p:sp>
        <p:nvSpPr>
          <p:cNvPr name="Freeform 183" id="183"/>
          <p:cNvSpPr/>
          <p:nvPr/>
        </p:nvSpPr>
        <p:spPr>
          <a:xfrm flipH="false" flipV="false" rot="0">
            <a:off x="6052020" y="609233"/>
            <a:ext cx="952500" cy="965668"/>
          </a:xfrm>
          <a:custGeom>
            <a:avLst/>
            <a:gdLst/>
            <a:ahLst/>
            <a:cxnLst/>
            <a:rect r="r" b="b" t="t" l="l"/>
            <a:pathLst>
              <a:path h="965668" w="952500">
                <a:moveTo>
                  <a:pt x="0" y="0"/>
                </a:moveTo>
                <a:lnTo>
                  <a:pt x="952500" y="0"/>
                </a:lnTo>
                <a:lnTo>
                  <a:pt x="952500" y="965668"/>
                </a:lnTo>
                <a:lnTo>
                  <a:pt x="0" y="965668"/>
                </a:lnTo>
                <a:lnTo>
                  <a:pt x="0" y="0"/>
                </a:lnTo>
                <a:close/>
              </a:path>
            </a:pathLst>
          </a:custGeom>
          <a:blipFill>
            <a:blip r:embed="rId20"/>
            <a:stretch>
              <a:fillRect l="0" t="0" r="0" b="0"/>
            </a:stretch>
          </a:blipFill>
        </p:spPr>
      </p:sp>
      <p:sp>
        <p:nvSpPr>
          <p:cNvPr name="Freeform 184" id="184"/>
          <p:cNvSpPr/>
          <p:nvPr/>
        </p:nvSpPr>
        <p:spPr>
          <a:xfrm flipH="false" flipV="false" rot="0">
            <a:off x="2593123" y="587982"/>
            <a:ext cx="1006800" cy="1008169"/>
          </a:xfrm>
          <a:custGeom>
            <a:avLst/>
            <a:gdLst/>
            <a:ahLst/>
            <a:cxnLst/>
            <a:rect r="r" b="b" t="t" l="l"/>
            <a:pathLst>
              <a:path h="1008169" w="1006800">
                <a:moveTo>
                  <a:pt x="0" y="0"/>
                </a:moveTo>
                <a:lnTo>
                  <a:pt x="1006799" y="0"/>
                </a:lnTo>
                <a:lnTo>
                  <a:pt x="1006799" y="1008170"/>
                </a:lnTo>
                <a:lnTo>
                  <a:pt x="0" y="1008170"/>
                </a:lnTo>
                <a:lnTo>
                  <a:pt x="0" y="0"/>
                </a:lnTo>
                <a:close/>
              </a:path>
            </a:pathLst>
          </a:custGeom>
          <a:blipFill>
            <a:blip r:embed="rId21"/>
            <a:stretch>
              <a:fillRect l="0" t="0" r="0" b="0"/>
            </a:stretch>
          </a:blipFill>
        </p:spPr>
      </p:sp>
      <p:sp>
        <p:nvSpPr>
          <p:cNvPr name="TextBox 185" id="185"/>
          <p:cNvSpPr txBox="true"/>
          <p:nvPr/>
        </p:nvSpPr>
        <p:spPr>
          <a:xfrm rot="0">
            <a:off x="416634" y="5710236"/>
            <a:ext cx="7647233" cy="523940"/>
          </a:xfrm>
          <a:prstGeom prst="rect">
            <a:avLst/>
          </a:prstGeom>
        </p:spPr>
        <p:txBody>
          <a:bodyPr anchor="t" rtlCol="false" tIns="0" lIns="0" bIns="0" rIns="0">
            <a:spAutoFit/>
          </a:bodyPr>
          <a:lstStyle/>
          <a:p>
            <a:pPr algn="l">
              <a:lnSpc>
                <a:spcPts val="4313"/>
              </a:lnSpc>
              <a:spcBef>
                <a:spcPct val="0"/>
              </a:spcBef>
            </a:pPr>
            <a:r>
              <a:rPr lang="en-US" sz="3081">
                <a:solidFill>
                  <a:srgbClr val="000000"/>
                </a:solidFill>
                <a:latin typeface="Dumondi Condensed"/>
                <a:ea typeface="Dumondi Condensed"/>
                <a:cs typeface="Dumondi Condensed"/>
                <a:sym typeface="Dumondi Condensed"/>
              </a:rPr>
              <a:t>Present by team kejora</a:t>
            </a:r>
          </a:p>
        </p:txBody>
      </p:sp>
      <p:sp>
        <p:nvSpPr>
          <p:cNvPr name="TextBox 186" id="186"/>
          <p:cNvSpPr txBox="true"/>
          <p:nvPr/>
        </p:nvSpPr>
        <p:spPr>
          <a:xfrm rot="0">
            <a:off x="10775350" y="9309779"/>
            <a:ext cx="1916774" cy="285314"/>
          </a:xfrm>
          <a:prstGeom prst="rect">
            <a:avLst/>
          </a:prstGeom>
        </p:spPr>
        <p:txBody>
          <a:bodyPr anchor="t" rtlCol="false" tIns="0" lIns="0" bIns="0" rIns="0">
            <a:spAutoFit/>
          </a:bodyPr>
          <a:lstStyle/>
          <a:p>
            <a:pPr algn="ctr">
              <a:lnSpc>
                <a:spcPts val="2208"/>
              </a:lnSpc>
              <a:spcBef>
                <a:spcPct val="0"/>
              </a:spcBef>
            </a:pPr>
            <a:r>
              <a:rPr lang="en-US" sz="1577">
                <a:solidFill>
                  <a:srgbClr val="000000"/>
                </a:solidFill>
                <a:latin typeface="Asap Condensed Bold"/>
                <a:ea typeface="Asap Condensed Bold"/>
                <a:cs typeface="Asap Condensed Bold"/>
                <a:sym typeface="Asap Condensed Bold"/>
              </a:rPr>
              <a:t>Miftakhul Nur Aisah</a:t>
            </a:r>
          </a:p>
        </p:txBody>
      </p:sp>
      <p:sp>
        <p:nvSpPr>
          <p:cNvPr name="TextBox 187" id="187"/>
          <p:cNvSpPr txBox="true"/>
          <p:nvPr/>
        </p:nvSpPr>
        <p:spPr>
          <a:xfrm rot="0">
            <a:off x="10775350" y="9598853"/>
            <a:ext cx="1916774" cy="264435"/>
          </a:xfrm>
          <a:prstGeom prst="rect">
            <a:avLst/>
          </a:prstGeom>
        </p:spPr>
        <p:txBody>
          <a:bodyPr anchor="t" rtlCol="false" tIns="0" lIns="0" bIns="0" rIns="0">
            <a:spAutoFit/>
          </a:bodyPr>
          <a:lstStyle/>
          <a:p>
            <a:pPr algn="ctr">
              <a:lnSpc>
                <a:spcPts val="2106"/>
              </a:lnSpc>
              <a:spcBef>
                <a:spcPct val="0"/>
              </a:spcBef>
            </a:pPr>
            <a:r>
              <a:rPr lang="en-US" sz="1504" spc="54">
                <a:solidFill>
                  <a:srgbClr val="000000"/>
                </a:solidFill>
                <a:latin typeface="Dumondi Condensed Italics"/>
                <a:ea typeface="Dumondi Condensed Italics"/>
                <a:cs typeface="Dumondi Condensed Italics"/>
                <a:sym typeface="Dumondi Condensed Italics"/>
              </a:rPr>
              <a:t>STKIP PGRI Nganjuk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EFF"/>
        </a:solidFill>
      </p:bgPr>
    </p:bg>
    <p:spTree>
      <p:nvGrpSpPr>
        <p:cNvPr id="1" name=""/>
        <p:cNvGrpSpPr/>
        <p:nvPr/>
      </p:nvGrpSpPr>
      <p:grpSpPr>
        <a:xfrm>
          <a:off x="0" y="0"/>
          <a:ext cx="0" cy="0"/>
          <a:chOff x="0" y="0"/>
          <a:chExt cx="0" cy="0"/>
        </a:xfrm>
      </p:grpSpPr>
      <p:grpSp>
        <p:nvGrpSpPr>
          <p:cNvPr name="Group 2" id="2"/>
          <p:cNvGrpSpPr/>
          <p:nvPr/>
        </p:nvGrpSpPr>
        <p:grpSpPr>
          <a:xfrm rot="-10106257">
            <a:off x="494251" y="144891"/>
            <a:ext cx="3363512" cy="33635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419151" y="8537118"/>
            <a:ext cx="1023862" cy="10238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106257">
            <a:off x="6594720" y="291162"/>
            <a:ext cx="676596" cy="67659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95" y="1141440"/>
            <a:ext cx="16230505" cy="1452594"/>
            <a:chOff x="0" y="0"/>
            <a:chExt cx="18758712" cy="1678863"/>
          </a:xfrm>
        </p:grpSpPr>
        <p:sp>
          <p:nvSpPr>
            <p:cNvPr name="Freeform 12" id="12"/>
            <p:cNvSpPr/>
            <p:nvPr/>
          </p:nvSpPr>
          <p:spPr>
            <a:xfrm flipH="false" flipV="false" rot="0">
              <a:off x="31750" y="31750"/>
              <a:ext cx="18695212" cy="1615363"/>
            </a:xfrm>
            <a:custGeom>
              <a:avLst/>
              <a:gdLst/>
              <a:ahLst/>
              <a:cxnLst/>
              <a:rect r="r" b="b" t="t" l="l"/>
              <a:pathLst>
                <a:path h="1615363" w="18695212">
                  <a:moveTo>
                    <a:pt x="18602502" y="1615363"/>
                  </a:moveTo>
                  <a:lnTo>
                    <a:pt x="92710" y="1615363"/>
                  </a:lnTo>
                  <a:cubicBezTo>
                    <a:pt x="41910" y="1615363"/>
                    <a:pt x="0" y="1573453"/>
                    <a:pt x="0" y="1522653"/>
                  </a:cubicBezTo>
                  <a:lnTo>
                    <a:pt x="0" y="92710"/>
                  </a:lnTo>
                  <a:cubicBezTo>
                    <a:pt x="0" y="41910"/>
                    <a:pt x="41910" y="0"/>
                    <a:pt x="92710" y="0"/>
                  </a:cubicBezTo>
                  <a:lnTo>
                    <a:pt x="18601232" y="0"/>
                  </a:lnTo>
                  <a:cubicBezTo>
                    <a:pt x="18652032" y="0"/>
                    <a:pt x="18693943" y="41910"/>
                    <a:pt x="18693943" y="92710"/>
                  </a:cubicBezTo>
                  <a:lnTo>
                    <a:pt x="18693943" y="1521383"/>
                  </a:lnTo>
                  <a:cubicBezTo>
                    <a:pt x="18695212" y="1573453"/>
                    <a:pt x="18653302" y="1615363"/>
                    <a:pt x="18602502" y="1615363"/>
                  </a:cubicBezTo>
                  <a:close/>
                </a:path>
              </a:pathLst>
            </a:custGeom>
            <a:solidFill>
              <a:srgbClr val="FFFFFF"/>
            </a:solidFill>
          </p:spPr>
        </p:sp>
        <p:sp>
          <p:nvSpPr>
            <p:cNvPr name="Freeform 13" id="13"/>
            <p:cNvSpPr/>
            <p:nvPr/>
          </p:nvSpPr>
          <p:spPr>
            <a:xfrm flipH="false" flipV="false" rot="0">
              <a:off x="0" y="0"/>
              <a:ext cx="18758712" cy="1678863"/>
            </a:xfrm>
            <a:custGeom>
              <a:avLst/>
              <a:gdLst/>
              <a:ahLst/>
              <a:cxnLst/>
              <a:rect r="r" b="b" t="t" l="l"/>
              <a:pathLst>
                <a:path h="1678863" w="18758712">
                  <a:moveTo>
                    <a:pt x="18634252" y="59690"/>
                  </a:moveTo>
                  <a:cubicBezTo>
                    <a:pt x="18669812" y="59690"/>
                    <a:pt x="18699021" y="88900"/>
                    <a:pt x="18699021" y="124460"/>
                  </a:cubicBezTo>
                  <a:lnTo>
                    <a:pt x="18699021" y="1554403"/>
                  </a:lnTo>
                  <a:cubicBezTo>
                    <a:pt x="18699021" y="1589963"/>
                    <a:pt x="18669812" y="1619173"/>
                    <a:pt x="18634252" y="1619173"/>
                  </a:cubicBezTo>
                  <a:lnTo>
                    <a:pt x="124460" y="1619173"/>
                  </a:lnTo>
                  <a:cubicBezTo>
                    <a:pt x="88900" y="1619173"/>
                    <a:pt x="59690" y="1589963"/>
                    <a:pt x="59690" y="1554403"/>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554403"/>
                  </a:lnTo>
                  <a:cubicBezTo>
                    <a:pt x="0" y="1622983"/>
                    <a:pt x="55880" y="1678863"/>
                    <a:pt x="124460" y="1678863"/>
                  </a:cubicBezTo>
                  <a:lnTo>
                    <a:pt x="18634252" y="1678863"/>
                  </a:lnTo>
                  <a:cubicBezTo>
                    <a:pt x="18702832" y="1678863"/>
                    <a:pt x="18758712" y="1622983"/>
                    <a:pt x="18758712" y="1554403"/>
                  </a:cubicBezTo>
                  <a:lnTo>
                    <a:pt x="18758712" y="124460"/>
                  </a:lnTo>
                  <a:cubicBezTo>
                    <a:pt x="18758712" y="55880"/>
                    <a:pt x="18702832" y="0"/>
                    <a:pt x="18634252" y="0"/>
                  </a:cubicBezTo>
                  <a:close/>
                </a:path>
              </a:pathLst>
            </a:custGeom>
            <a:solidFill>
              <a:srgbClr val="191919"/>
            </a:solidFill>
          </p:spPr>
        </p:sp>
      </p:grpSp>
      <p:grpSp>
        <p:nvGrpSpPr>
          <p:cNvPr name="Group 14" id="14"/>
          <p:cNvGrpSpPr/>
          <p:nvPr/>
        </p:nvGrpSpPr>
        <p:grpSpPr>
          <a:xfrm rot="0">
            <a:off x="15145317" y="1654759"/>
            <a:ext cx="1411295" cy="425956"/>
            <a:chOff x="0" y="0"/>
            <a:chExt cx="1881726" cy="567941"/>
          </a:xfrm>
        </p:grpSpPr>
        <p:grpSp>
          <p:nvGrpSpPr>
            <p:cNvPr name="Group 15" id="15"/>
            <p:cNvGrpSpPr/>
            <p:nvPr/>
          </p:nvGrpSpPr>
          <p:grpSpPr>
            <a:xfrm rot="0">
              <a:off x="0" y="0"/>
              <a:ext cx="567941" cy="56794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7" id="17"/>
              <p:cNvSpPr txBox="true"/>
              <p:nvPr/>
            </p:nvSpPr>
            <p:spPr>
              <a:xfrm>
                <a:off x="76200" y="28575"/>
                <a:ext cx="660400" cy="708025"/>
              </a:xfrm>
              <a:prstGeom prst="rect">
                <a:avLst/>
              </a:prstGeom>
            </p:spPr>
            <p:txBody>
              <a:bodyPr anchor="ctr" rtlCol="false" tIns="45662" lIns="45662" bIns="45662" rIns="45662"/>
              <a:lstStyle/>
              <a:p>
                <a:pPr algn="ctr">
                  <a:lnSpc>
                    <a:spcPts val="2659"/>
                  </a:lnSpc>
                </a:pPr>
              </a:p>
            </p:txBody>
          </p:sp>
        </p:grpSp>
        <p:grpSp>
          <p:nvGrpSpPr>
            <p:cNvPr name="Group 18" id="18"/>
            <p:cNvGrpSpPr/>
            <p:nvPr/>
          </p:nvGrpSpPr>
          <p:grpSpPr>
            <a:xfrm rot="0">
              <a:off x="656892" y="0"/>
              <a:ext cx="567941" cy="56794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0" id="20"/>
              <p:cNvSpPr txBox="true"/>
              <p:nvPr/>
            </p:nvSpPr>
            <p:spPr>
              <a:xfrm>
                <a:off x="76200" y="28575"/>
                <a:ext cx="660400" cy="708025"/>
              </a:xfrm>
              <a:prstGeom prst="rect">
                <a:avLst/>
              </a:prstGeom>
            </p:spPr>
            <p:txBody>
              <a:bodyPr anchor="ctr" rtlCol="false" tIns="45662" lIns="45662" bIns="45662" rIns="45662"/>
              <a:lstStyle/>
              <a:p>
                <a:pPr algn="ctr">
                  <a:lnSpc>
                    <a:spcPts val="2659"/>
                  </a:lnSpc>
                </a:pPr>
              </a:p>
            </p:txBody>
          </p:sp>
        </p:grpSp>
        <p:grpSp>
          <p:nvGrpSpPr>
            <p:cNvPr name="Group 21" id="21"/>
            <p:cNvGrpSpPr/>
            <p:nvPr/>
          </p:nvGrpSpPr>
          <p:grpSpPr>
            <a:xfrm rot="0">
              <a:off x="1313785" y="0"/>
              <a:ext cx="567941" cy="56794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3" id="23"/>
              <p:cNvSpPr txBox="true"/>
              <p:nvPr/>
            </p:nvSpPr>
            <p:spPr>
              <a:xfrm>
                <a:off x="76200" y="28575"/>
                <a:ext cx="660400" cy="708025"/>
              </a:xfrm>
              <a:prstGeom prst="rect">
                <a:avLst/>
              </a:prstGeom>
            </p:spPr>
            <p:txBody>
              <a:bodyPr anchor="ctr" rtlCol="false" tIns="45662" lIns="45662" bIns="45662" rIns="45662"/>
              <a:lstStyle/>
              <a:p>
                <a:pPr algn="ctr">
                  <a:lnSpc>
                    <a:spcPts val="2659"/>
                  </a:lnSpc>
                </a:pPr>
              </a:p>
            </p:txBody>
          </p:sp>
        </p:grpSp>
      </p:grpSp>
      <p:grpSp>
        <p:nvGrpSpPr>
          <p:cNvPr name="Group 24" id="24"/>
          <p:cNvGrpSpPr/>
          <p:nvPr/>
        </p:nvGrpSpPr>
        <p:grpSpPr>
          <a:xfrm rot="0">
            <a:off x="16288885" y="7940988"/>
            <a:ext cx="1940830" cy="194083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28795" y="2963934"/>
            <a:ext cx="16230421" cy="6105292"/>
            <a:chOff x="0" y="0"/>
            <a:chExt cx="24351436" cy="9160122"/>
          </a:xfrm>
        </p:grpSpPr>
        <p:sp>
          <p:nvSpPr>
            <p:cNvPr name="Freeform 28" id="28"/>
            <p:cNvSpPr/>
            <p:nvPr/>
          </p:nvSpPr>
          <p:spPr>
            <a:xfrm flipH="false" flipV="false" rot="0">
              <a:off x="31750" y="31750"/>
              <a:ext cx="24287936" cy="9096621"/>
            </a:xfrm>
            <a:custGeom>
              <a:avLst/>
              <a:gdLst/>
              <a:ahLst/>
              <a:cxnLst/>
              <a:rect r="r" b="b" t="t" l="l"/>
              <a:pathLst>
                <a:path h="9096621" w="24287936">
                  <a:moveTo>
                    <a:pt x="24195225" y="9096621"/>
                  </a:moveTo>
                  <a:lnTo>
                    <a:pt x="92710" y="9096621"/>
                  </a:lnTo>
                  <a:cubicBezTo>
                    <a:pt x="41910" y="9096621"/>
                    <a:pt x="0" y="9054712"/>
                    <a:pt x="0" y="9003912"/>
                  </a:cubicBezTo>
                  <a:lnTo>
                    <a:pt x="0" y="92710"/>
                  </a:lnTo>
                  <a:cubicBezTo>
                    <a:pt x="0" y="41910"/>
                    <a:pt x="41910" y="0"/>
                    <a:pt x="92710" y="0"/>
                  </a:cubicBezTo>
                  <a:lnTo>
                    <a:pt x="24193956" y="0"/>
                  </a:lnTo>
                  <a:cubicBezTo>
                    <a:pt x="24244756" y="0"/>
                    <a:pt x="24286666" y="41910"/>
                    <a:pt x="24286666" y="92710"/>
                  </a:cubicBezTo>
                  <a:lnTo>
                    <a:pt x="24286666" y="9002642"/>
                  </a:lnTo>
                  <a:cubicBezTo>
                    <a:pt x="24287936" y="9054712"/>
                    <a:pt x="24246025" y="9096621"/>
                    <a:pt x="24195225" y="9096621"/>
                  </a:cubicBezTo>
                  <a:close/>
                </a:path>
              </a:pathLst>
            </a:custGeom>
            <a:solidFill>
              <a:srgbClr val="FFFFFF"/>
            </a:solidFill>
          </p:spPr>
        </p:sp>
        <p:sp>
          <p:nvSpPr>
            <p:cNvPr name="Freeform 29" id="29"/>
            <p:cNvSpPr/>
            <p:nvPr/>
          </p:nvSpPr>
          <p:spPr>
            <a:xfrm flipH="false" flipV="false" rot="0">
              <a:off x="0" y="0"/>
              <a:ext cx="24351436" cy="9160121"/>
            </a:xfrm>
            <a:custGeom>
              <a:avLst/>
              <a:gdLst/>
              <a:ahLst/>
              <a:cxnLst/>
              <a:rect r="r" b="b" t="t" l="l"/>
              <a:pathLst>
                <a:path h="9160121" w="24351436">
                  <a:moveTo>
                    <a:pt x="24226975" y="59690"/>
                  </a:moveTo>
                  <a:cubicBezTo>
                    <a:pt x="24262536" y="59690"/>
                    <a:pt x="24291747" y="88900"/>
                    <a:pt x="24291747" y="124460"/>
                  </a:cubicBezTo>
                  <a:lnTo>
                    <a:pt x="24291747" y="9035662"/>
                  </a:lnTo>
                  <a:cubicBezTo>
                    <a:pt x="24291747" y="9071221"/>
                    <a:pt x="24262536" y="9100431"/>
                    <a:pt x="24226975" y="9100431"/>
                  </a:cubicBezTo>
                  <a:lnTo>
                    <a:pt x="124460" y="9100431"/>
                  </a:lnTo>
                  <a:cubicBezTo>
                    <a:pt x="88900" y="9100431"/>
                    <a:pt x="59690" y="9071221"/>
                    <a:pt x="59690" y="9035662"/>
                  </a:cubicBezTo>
                  <a:lnTo>
                    <a:pt x="59690" y="124460"/>
                  </a:lnTo>
                  <a:cubicBezTo>
                    <a:pt x="59690" y="88900"/>
                    <a:pt x="88900" y="59690"/>
                    <a:pt x="124460" y="59690"/>
                  </a:cubicBezTo>
                  <a:lnTo>
                    <a:pt x="24226975" y="59690"/>
                  </a:lnTo>
                  <a:moveTo>
                    <a:pt x="24226975" y="0"/>
                  </a:moveTo>
                  <a:lnTo>
                    <a:pt x="124460" y="0"/>
                  </a:lnTo>
                  <a:cubicBezTo>
                    <a:pt x="55880" y="0"/>
                    <a:pt x="0" y="55880"/>
                    <a:pt x="0" y="124460"/>
                  </a:cubicBezTo>
                  <a:lnTo>
                    <a:pt x="0" y="9035662"/>
                  </a:lnTo>
                  <a:cubicBezTo>
                    <a:pt x="0" y="9104242"/>
                    <a:pt x="55880" y="9160121"/>
                    <a:pt x="124460" y="9160121"/>
                  </a:cubicBezTo>
                  <a:lnTo>
                    <a:pt x="24226975" y="9160121"/>
                  </a:lnTo>
                  <a:cubicBezTo>
                    <a:pt x="24295556" y="9160121"/>
                    <a:pt x="24351436" y="9104242"/>
                    <a:pt x="24351436" y="9035662"/>
                  </a:cubicBezTo>
                  <a:lnTo>
                    <a:pt x="24351436" y="124460"/>
                  </a:lnTo>
                  <a:cubicBezTo>
                    <a:pt x="24351436" y="55880"/>
                    <a:pt x="24295556" y="0"/>
                    <a:pt x="24226975" y="0"/>
                  </a:cubicBezTo>
                  <a:close/>
                </a:path>
              </a:pathLst>
            </a:custGeom>
            <a:solidFill>
              <a:srgbClr val="191919"/>
            </a:solidFill>
          </p:spPr>
        </p:sp>
      </p:grpSp>
      <p:sp>
        <p:nvSpPr>
          <p:cNvPr name="Freeform 30" id="30"/>
          <p:cNvSpPr/>
          <p:nvPr/>
        </p:nvSpPr>
        <p:spPr>
          <a:xfrm flipH="false" flipV="false" rot="0">
            <a:off x="253898" y="2247149"/>
            <a:ext cx="1549882" cy="991924"/>
          </a:xfrm>
          <a:custGeom>
            <a:avLst/>
            <a:gdLst/>
            <a:ahLst/>
            <a:cxnLst/>
            <a:rect r="r" b="b" t="t" l="l"/>
            <a:pathLst>
              <a:path h="991924" w="1549882">
                <a:moveTo>
                  <a:pt x="0" y="0"/>
                </a:moveTo>
                <a:lnTo>
                  <a:pt x="1549882" y="0"/>
                </a:lnTo>
                <a:lnTo>
                  <a:pt x="1549882" y="991925"/>
                </a:lnTo>
                <a:lnTo>
                  <a:pt x="0" y="991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253620" y="7857372"/>
            <a:ext cx="2429628" cy="2429628"/>
          </a:xfrm>
          <a:custGeom>
            <a:avLst/>
            <a:gdLst/>
            <a:ahLst/>
            <a:cxnLst/>
            <a:rect r="r" b="b" t="t" l="l"/>
            <a:pathLst>
              <a:path h="2429628" w="2429628">
                <a:moveTo>
                  <a:pt x="0" y="0"/>
                </a:moveTo>
                <a:lnTo>
                  <a:pt x="2429627" y="0"/>
                </a:lnTo>
                <a:lnTo>
                  <a:pt x="2429627" y="2429628"/>
                </a:lnTo>
                <a:lnTo>
                  <a:pt x="0" y="24296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10178657" y="3239074"/>
            <a:ext cx="6654009" cy="2529910"/>
          </a:xfrm>
          <a:custGeom>
            <a:avLst/>
            <a:gdLst/>
            <a:ahLst/>
            <a:cxnLst/>
            <a:rect r="r" b="b" t="t" l="l"/>
            <a:pathLst>
              <a:path h="2529910" w="6654009">
                <a:moveTo>
                  <a:pt x="0" y="0"/>
                </a:moveTo>
                <a:lnTo>
                  <a:pt x="6654010" y="0"/>
                </a:lnTo>
                <a:lnTo>
                  <a:pt x="6654010" y="2529909"/>
                </a:lnTo>
                <a:lnTo>
                  <a:pt x="0" y="2529909"/>
                </a:lnTo>
                <a:lnTo>
                  <a:pt x="0" y="0"/>
                </a:lnTo>
                <a:close/>
              </a:path>
            </a:pathLst>
          </a:custGeom>
          <a:blipFill>
            <a:blip r:embed="rId6"/>
            <a:stretch>
              <a:fillRect l="0" t="0" r="0" b="0"/>
            </a:stretch>
          </a:blipFill>
        </p:spPr>
      </p:sp>
      <p:sp>
        <p:nvSpPr>
          <p:cNvPr name="Freeform 33" id="33"/>
          <p:cNvSpPr/>
          <p:nvPr/>
        </p:nvSpPr>
        <p:spPr>
          <a:xfrm flipH="false" flipV="false" rot="0">
            <a:off x="11853861" y="5859311"/>
            <a:ext cx="5119638" cy="3052092"/>
          </a:xfrm>
          <a:custGeom>
            <a:avLst/>
            <a:gdLst/>
            <a:ahLst/>
            <a:cxnLst/>
            <a:rect r="r" b="b" t="t" l="l"/>
            <a:pathLst>
              <a:path h="3052092" w="5119638">
                <a:moveTo>
                  <a:pt x="0" y="0"/>
                </a:moveTo>
                <a:lnTo>
                  <a:pt x="5119638" y="0"/>
                </a:lnTo>
                <a:lnTo>
                  <a:pt x="5119638" y="3052092"/>
                </a:lnTo>
                <a:lnTo>
                  <a:pt x="0" y="3052092"/>
                </a:lnTo>
                <a:lnTo>
                  <a:pt x="0" y="0"/>
                </a:lnTo>
                <a:close/>
              </a:path>
            </a:pathLst>
          </a:custGeom>
          <a:blipFill>
            <a:blip r:embed="rId7"/>
            <a:stretch>
              <a:fillRect l="0" t="0" r="0" b="0"/>
            </a:stretch>
          </a:blipFill>
        </p:spPr>
      </p:sp>
      <p:sp>
        <p:nvSpPr>
          <p:cNvPr name="Freeform 34" id="34"/>
          <p:cNvSpPr/>
          <p:nvPr/>
        </p:nvSpPr>
        <p:spPr>
          <a:xfrm flipH="false" flipV="false" rot="0">
            <a:off x="7755050" y="5952212"/>
            <a:ext cx="4494272" cy="2866289"/>
          </a:xfrm>
          <a:custGeom>
            <a:avLst/>
            <a:gdLst/>
            <a:ahLst/>
            <a:cxnLst/>
            <a:rect r="r" b="b" t="t" l="l"/>
            <a:pathLst>
              <a:path h="2866289" w="4494272">
                <a:moveTo>
                  <a:pt x="0" y="0"/>
                </a:moveTo>
                <a:lnTo>
                  <a:pt x="4494273" y="0"/>
                </a:lnTo>
                <a:lnTo>
                  <a:pt x="4494273" y="2866290"/>
                </a:lnTo>
                <a:lnTo>
                  <a:pt x="0" y="2866290"/>
                </a:lnTo>
                <a:lnTo>
                  <a:pt x="0" y="0"/>
                </a:lnTo>
                <a:close/>
              </a:path>
            </a:pathLst>
          </a:custGeom>
          <a:blipFill>
            <a:blip r:embed="rId8"/>
            <a:stretch>
              <a:fillRect l="0" t="0" r="0" b="0"/>
            </a:stretch>
          </a:blipFill>
        </p:spPr>
      </p:sp>
      <p:sp>
        <p:nvSpPr>
          <p:cNvPr name="TextBox 35" id="35"/>
          <p:cNvSpPr txBox="true"/>
          <p:nvPr/>
        </p:nvSpPr>
        <p:spPr>
          <a:xfrm rot="0">
            <a:off x="2593395" y="1374024"/>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ea typeface="Asap Condensed Bold"/>
                <a:cs typeface="Asap Condensed Bold"/>
                <a:sym typeface="Asap Condensed Bold"/>
              </a:rPr>
              <a:t>SEMANTIC SIMILARITY</a:t>
            </a:r>
          </a:p>
        </p:txBody>
      </p:sp>
      <p:sp>
        <p:nvSpPr>
          <p:cNvPr name="TextBox 36" id="36"/>
          <p:cNvSpPr txBox="true"/>
          <p:nvPr/>
        </p:nvSpPr>
        <p:spPr>
          <a:xfrm rot="0">
            <a:off x="1803780" y="3825830"/>
            <a:ext cx="5647953" cy="4248150"/>
          </a:xfrm>
          <a:prstGeom prst="rect">
            <a:avLst/>
          </a:prstGeom>
        </p:spPr>
        <p:txBody>
          <a:bodyPr anchor="t" rtlCol="false" tIns="0" lIns="0" bIns="0" rIns="0">
            <a:spAutoFit/>
          </a:bodyPr>
          <a:lstStyle/>
          <a:p>
            <a:pPr algn="l" marL="1295400" indent="-647700" lvl="1">
              <a:lnSpc>
                <a:spcPts val="8400"/>
              </a:lnSpc>
              <a:buFont typeface="Arial"/>
              <a:buChar char="•"/>
            </a:pPr>
            <a:r>
              <a:rPr lang="en-US" sz="6000">
                <a:solidFill>
                  <a:srgbClr val="000000"/>
                </a:solidFill>
                <a:latin typeface="29LT Adir Bold"/>
                <a:ea typeface="29LT Adir Bold"/>
                <a:cs typeface="29LT Adir Bold"/>
                <a:sym typeface="29LT Adir Bold"/>
              </a:rPr>
              <a:t>CountVectorizer</a:t>
            </a:r>
          </a:p>
          <a:p>
            <a:pPr algn="l" marL="1295400" indent="-647700" lvl="1">
              <a:lnSpc>
                <a:spcPts val="8400"/>
              </a:lnSpc>
              <a:buFont typeface="Arial"/>
              <a:buChar char="•"/>
            </a:pPr>
            <a:r>
              <a:rPr lang="en-US" sz="6000">
                <a:solidFill>
                  <a:srgbClr val="000000"/>
                </a:solidFill>
                <a:latin typeface="29LT Adir Bold"/>
                <a:ea typeface="29LT Adir Bold"/>
                <a:cs typeface="29LT Adir Bold"/>
                <a:sym typeface="29LT Adir Bold"/>
              </a:rPr>
              <a:t>TF-IDF</a:t>
            </a:r>
          </a:p>
          <a:p>
            <a:pPr algn="l" marL="1295400" indent="-647700" lvl="1">
              <a:lnSpc>
                <a:spcPts val="8400"/>
              </a:lnSpc>
              <a:buFont typeface="Arial"/>
              <a:buChar char="•"/>
            </a:pPr>
            <a:r>
              <a:rPr lang="en-US" sz="6000">
                <a:solidFill>
                  <a:srgbClr val="000000"/>
                </a:solidFill>
                <a:latin typeface="29LT Adir Bold"/>
                <a:ea typeface="29LT Adir Bold"/>
                <a:cs typeface="29LT Adir Bold"/>
                <a:sym typeface="29LT Adir Bold"/>
              </a:rPr>
              <a:t>Word2Vec</a:t>
            </a:r>
          </a:p>
          <a:p>
            <a:pPr algn="l" marL="1295400" indent="-647700" lvl="1">
              <a:lnSpc>
                <a:spcPts val="8400"/>
              </a:lnSpc>
              <a:buFont typeface="Arial"/>
              <a:buChar char="•"/>
            </a:pPr>
            <a:r>
              <a:rPr lang="en-US" sz="6000">
                <a:solidFill>
                  <a:srgbClr val="000000"/>
                </a:solidFill>
                <a:latin typeface="29LT Adir Bold"/>
                <a:ea typeface="29LT Adir Bold"/>
                <a:cs typeface="29LT Adir Bold"/>
                <a:sym typeface="29LT Adir Bold"/>
              </a:rPr>
              <a:t>GloVe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56D2"/>
        </a:solidFill>
      </p:bgPr>
    </p:bg>
    <p:spTree>
      <p:nvGrpSpPr>
        <p:cNvPr id="1" name=""/>
        <p:cNvGrpSpPr/>
        <p:nvPr/>
      </p:nvGrpSpPr>
      <p:grpSpPr>
        <a:xfrm>
          <a:off x="0" y="0"/>
          <a:ext cx="0" cy="0"/>
          <a:chOff x="0" y="0"/>
          <a:chExt cx="0" cy="0"/>
        </a:xfrm>
      </p:grpSpPr>
      <p:grpSp>
        <p:nvGrpSpPr>
          <p:cNvPr name="Group 2" id="2"/>
          <p:cNvGrpSpPr/>
          <p:nvPr/>
        </p:nvGrpSpPr>
        <p:grpSpPr>
          <a:xfrm rot="0">
            <a:off x="1028795" y="1141440"/>
            <a:ext cx="16230505" cy="1918173"/>
            <a:chOff x="0" y="0"/>
            <a:chExt cx="18758712" cy="2216964"/>
          </a:xfrm>
        </p:grpSpPr>
        <p:sp>
          <p:nvSpPr>
            <p:cNvPr name="Freeform 3" id="3"/>
            <p:cNvSpPr/>
            <p:nvPr/>
          </p:nvSpPr>
          <p:spPr>
            <a:xfrm flipH="false" flipV="false" rot="0">
              <a:off x="31750" y="31750"/>
              <a:ext cx="18695212" cy="2153464"/>
            </a:xfrm>
            <a:custGeom>
              <a:avLst/>
              <a:gdLst/>
              <a:ahLst/>
              <a:cxnLst/>
              <a:rect r="r" b="b" t="t" l="l"/>
              <a:pathLst>
                <a:path h="2153464" w="18695212">
                  <a:moveTo>
                    <a:pt x="18602502" y="2153464"/>
                  </a:moveTo>
                  <a:lnTo>
                    <a:pt x="92710" y="2153464"/>
                  </a:lnTo>
                  <a:cubicBezTo>
                    <a:pt x="41910" y="2153464"/>
                    <a:pt x="0" y="2111554"/>
                    <a:pt x="0" y="2060754"/>
                  </a:cubicBezTo>
                  <a:lnTo>
                    <a:pt x="0" y="92710"/>
                  </a:lnTo>
                  <a:cubicBezTo>
                    <a:pt x="0" y="41910"/>
                    <a:pt x="41910" y="0"/>
                    <a:pt x="92710" y="0"/>
                  </a:cubicBezTo>
                  <a:lnTo>
                    <a:pt x="18601232" y="0"/>
                  </a:lnTo>
                  <a:cubicBezTo>
                    <a:pt x="18652032" y="0"/>
                    <a:pt x="18693943" y="41910"/>
                    <a:pt x="18693943" y="92710"/>
                  </a:cubicBezTo>
                  <a:lnTo>
                    <a:pt x="18693943" y="2059484"/>
                  </a:lnTo>
                  <a:cubicBezTo>
                    <a:pt x="18695212" y="2111554"/>
                    <a:pt x="18653302" y="2153464"/>
                    <a:pt x="18602502" y="2153464"/>
                  </a:cubicBezTo>
                  <a:close/>
                </a:path>
              </a:pathLst>
            </a:custGeom>
            <a:solidFill>
              <a:srgbClr val="FFFFFF"/>
            </a:solidFill>
          </p:spPr>
        </p:sp>
        <p:sp>
          <p:nvSpPr>
            <p:cNvPr name="Freeform 4" id="4"/>
            <p:cNvSpPr/>
            <p:nvPr/>
          </p:nvSpPr>
          <p:spPr>
            <a:xfrm flipH="false" flipV="false" rot="0">
              <a:off x="0" y="0"/>
              <a:ext cx="18758712" cy="2216964"/>
            </a:xfrm>
            <a:custGeom>
              <a:avLst/>
              <a:gdLst/>
              <a:ahLst/>
              <a:cxnLst/>
              <a:rect r="r" b="b" t="t" l="l"/>
              <a:pathLst>
                <a:path h="2216964" w="18758712">
                  <a:moveTo>
                    <a:pt x="18634252" y="59690"/>
                  </a:moveTo>
                  <a:cubicBezTo>
                    <a:pt x="18669812" y="59690"/>
                    <a:pt x="18699021" y="88900"/>
                    <a:pt x="18699021" y="124460"/>
                  </a:cubicBezTo>
                  <a:lnTo>
                    <a:pt x="18699021" y="2092504"/>
                  </a:lnTo>
                  <a:cubicBezTo>
                    <a:pt x="18699021" y="2128064"/>
                    <a:pt x="18669812" y="2157274"/>
                    <a:pt x="18634252" y="2157274"/>
                  </a:cubicBezTo>
                  <a:lnTo>
                    <a:pt x="124460" y="2157274"/>
                  </a:lnTo>
                  <a:cubicBezTo>
                    <a:pt x="88900" y="2157274"/>
                    <a:pt x="59690" y="2128064"/>
                    <a:pt x="59690" y="2092504"/>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2092504"/>
                  </a:lnTo>
                  <a:cubicBezTo>
                    <a:pt x="0" y="2161084"/>
                    <a:pt x="55880" y="2216964"/>
                    <a:pt x="124460" y="2216964"/>
                  </a:cubicBezTo>
                  <a:lnTo>
                    <a:pt x="18634252" y="2216964"/>
                  </a:lnTo>
                  <a:cubicBezTo>
                    <a:pt x="18702832" y="2216964"/>
                    <a:pt x="18758712" y="2161084"/>
                    <a:pt x="18758712" y="2092504"/>
                  </a:cubicBezTo>
                  <a:lnTo>
                    <a:pt x="18758712" y="124460"/>
                  </a:lnTo>
                  <a:cubicBezTo>
                    <a:pt x="18758712" y="55880"/>
                    <a:pt x="18702832" y="0"/>
                    <a:pt x="18634252" y="0"/>
                  </a:cubicBezTo>
                  <a:close/>
                </a:path>
              </a:pathLst>
            </a:custGeom>
            <a:solidFill>
              <a:srgbClr val="191919"/>
            </a:solidFill>
          </p:spPr>
        </p:sp>
      </p:grpSp>
      <p:grpSp>
        <p:nvGrpSpPr>
          <p:cNvPr name="Group 5" id="5"/>
          <p:cNvGrpSpPr/>
          <p:nvPr/>
        </p:nvGrpSpPr>
        <p:grpSpPr>
          <a:xfrm rot="0">
            <a:off x="15263581" y="1907852"/>
            <a:ext cx="1297659" cy="360851"/>
            <a:chOff x="0" y="0"/>
            <a:chExt cx="1730212" cy="481135"/>
          </a:xfrm>
        </p:grpSpPr>
        <p:grpSp>
          <p:nvGrpSpPr>
            <p:cNvPr name="Group 6" id="6"/>
            <p:cNvGrpSpPr/>
            <p:nvPr/>
          </p:nvGrpSpPr>
          <p:grpSpPr>
            <a:xfrm rot="0">
              <a:off x="0" y="0"/>
              <a:ext cx="481135" cy="48113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25126" y="0"/>
              <a:ext cx="481135" cy="4811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49077" y="0"/>
              <a:ext cx="481135" cy="48113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graphicFrame>
        <p:nvGraphicFramePr>
          <p:cNvPr name="Table 15" id="15"/>
          <p:cNvGraphicFramePr>
            <a:graphicFrameLocks noGrp="true"/>
          </p:cNvGraphicFramePr>
          <p:nvPr/>
        </p:nvGraphicFramePr>
        <p:xfrm>
          <a:off x="1028747" y="3252181"/>
          <a:ext cx="16230553" cy="5613878"/>
        </p:xfrm>
        <a:graphic>
          <a:graphicData uri="http://schemas.openxmlformats.org/drawingml/2006/table">
            <a:tbl>
              <a:tblPr/>
              <a:tblGrid>
                <a:gridCol w="2843947"/>
                <a:gridCol w="2620866"/>
                <a:gridCol w="2680020"/>
                <a:gridCol w="2680020"/>
                <a:gridCol w="2680020"/>
                <a:gridCol w="2725679"/>
              </a:tblGrid>
              <a:tr h="1473504">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MODEL</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COSINE SIMILARITY</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EUCLIDEAN DISTANCE</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MANHATTAN DISTANCE</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c>
                  <a:txBody>
                    <a:bodyPr anchor="t" rtlCol="false"/>
                    <a:lstStyle/>
                    <a:p>
                      <a:pPr algn="ctr">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JACCARD SIMILARITY</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DICE COEFFICIENT</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r>
              <a:tr h="1104814">
                <a:tc>
                  <a:txBody>
                    <a:bodyPr anchor="t" rtlCol="false"/>
                    <a:lstStyle/>
                    <a:p>
                      <a:pPr algn="l">
                        <a:lnSpc>
                          <a:spcPts val="4340"/>
                        </a:lnSpc>
                        <a:defRPr/>
                      </a:pPr>
                      <a:r>
                        <a:rPr lang="en-US" sz="3100">
                          <a:solidFill>
                            <a:srgbClr val="000000"/>
                          </a:solidFill>
                          <a:latin typeface="Asap Condensed Bold"/>
                          <a:ea typeface="Asap Condensed Bold"/>
                          <a:cs typeface="Asap Condensed Bold"/>
                          <a:sym typeface="Asap Condensed Bold"/>
                        </a:rPr>
                        <a:t>CountVectorizer</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327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29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29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29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29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11853">
                <a:tc>
                  <a:txBody>
                    <a:bodyPr anchor="t" rtlCol="false"/>
                    <a:lstStyle/>
                    <a:p>
                      <a:pPr algn="l">
                        <a:lnSpc>
                          <a:spcPts val="4340"/>
                        </a:lnSpc>
                        <a:defRPr/>
                      </a:pPr>
                      <a:r>
                        <a:rPr lang="en-US" sz="3100">
                          <a:solidFill>
                            <a:srgbClr val="000000"/>
                          </a:solidFill>
                          <a:latin typeface="Asap Condensed Bold"/>
                          <a:ea typeface="Asap Condensed Bold"/>
                          <a:cs typeface="Asap Condensed Bold"/>
                          <a:sym typeface="Asap Condensed Bold"/>
                        </a:rPr>
                        <a:t>TF-IDF</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3219"/>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11853">
                <a:tc>
                  <a:txBody>
                    <a:bodyPr anchor="t" rtlCol="false"/>
                    <a:lstStyle/>
                    <a:p>
                      <a:pPr algn="l">
                        <a:lnSpc>
                          <a:spcPts val="4340"/>
                        </a:lnSpc>
                        <a:defRPr/>
                      </a:pPr>
                      <a:r>
                        <a:rPr lang="en-US" sz="3100">
                          <a:solidFill>
                            <a:srgbClr val="000000"/>
                          </a:solidFill>
                          <a:latin typeface="Asap Condensed Bold"/>
                          <a:ea typeface="Asap Condensed Bold"/>
                          <a:cs typeface="Asap Condensed Bold"/>
                          <a:sym typeface="Asap Condensed Bold"/>
                        </a:rPr>
                        <a:t>Word2Vec</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3219"/>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11853">
                <a:tc>
                  <a:txBody>
                    <a:bodyPr anchor="t" rtlCol="false"/>
                    <a:lstStyle/>
                    <a:p>
                      <a:pPr algn="l">
                        <a:lnSpc>
                          <a:spcPts val="4340"/>
                        </a:lnSpc>
                        <a:defRPr/>
                      </a:pPr>
                      <a:r>
                        <a:rPr lang="en-US" sz="3100">
                          <a:solidFill>
                            <a:srgbClr val="000000"/>
                          </a:solidFill>
                          <a:latin typeface="Asap Condensed Bold"/>
                          <a:ea typeface="Asap Condensed Bold"/>
                          <a:cs typeface="Asap Condensed Bold"/>
                          <a:sym typeface="Asap Condensed Bold"/>
                        </a:rPr>
                        <a:t>GloVe</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3219"/>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bl>
          </a:graphicData>
        </a:graphic>
      </p:graphicFrame>
      <p:sp>
        <p:nvSpPr>
          <p:cNvPr name="TextBox 16" id="16"/>
          <p:cNvSpPr txBox="true"/>
          <p:nvPr/>
        </p:nvSpPr>
        <p:spPr>
          <a:xfrm rot="0">
            <a:off x="1334798" y="1393137"/>
            <a:ext cx="14824397" cy="1262378"/>
          </a:xfrm>
          <a:prstGeom prst="rect">
            <a:avLst/>
          </a:prstGeom>
        </p:spPr>
        <p:txBody>
          <a:bodyPr anchor="t" rtlCol="false" tIns="0" lIns="0" bIns="0" rIns="0">
            <a:spAutoFit/>
          </a:bodyPr>
          <a:lstStyle/>
          <a:p>
            <a:pPr algn="l">
              <a:lnSpc>
                <a:spcPts val="10220"/>
              </a:lnSpc>
              <a:spcBef>
                <a:spcPct val="0"/>
              </a:spcBef>
            </a:pPr>
            <a:r>
              <a:rPr lang="en-US" sz="7300">
                <a:solidFill>
                  <a:srgbClr val="000000"/>
                </a:solidFill>
                <a:latin typeface="Asap Condensed Bold"/>
                <a:ea typeface="Asap Condensed Bold"/>
                <a:cs typeface="Asap Condensed Bold"/>
                <a:sym typeface="Asap Condensed Bold"/>
              </a:rPr>
              <a:t>OVERALL SCORE MATRIKS KESAMAAN</a:t>
            </a:r>
          </a:p>
        </p:txBody>
      </p:sp>
      <p:sp>
        <p:nvSpPr>
          <p:cNvPr name="TextBox 17" id="17"/>
          <p:cNvSpPr txBox="true"/>
          <p:nvPr/>
        </p:nvSpPr>
        <p:spPr>
          <a:xfrm rot="0">
            <a:off x="4259027" y="7025765"/>
            <a:ext cx="1568202" cy="679451"/>
          </a:xfrm>
          <a:prstGeom prst="rect">
            <a:avLst/>
          </a:prstGeom>
        </p:spPr>
        <p:txBody>
          <a:bodyPr anchor="t" rtlCol="false" tIns="0" lIns="0" bIns="0" rIns="0">
            <a:spAutoFit/>
          </a:bodyPr>
          <a:lstStyle/>
          <a:p>
            <a:pPr algn="ctr">
              <a:lnSpc>
                <a:spcPts val="5599"/>
              </a:lnSpc>
              <a:spcBef>
                <a:spcPct val="0"/>
              </a:spcBef>
            </a:pPr>
            <a:r>
              <a:rPr lang="en-US" sz="3999">
                <a:solidFill>
                  <a:srgbClr val="FF0000"/>
                </a:solidFill>
                <a:latin typeface="29LT Adir Semi-Bold"/>
                <a:ea typeface="29LT Adir Semi-Bold"/>
                <a:cs typeface="29LT Adir Semi-Bold"/>
                <a:sym typeface="29LT Adir Semi-Bold"/>
              </a:rPr>
              <a:t>0.912177</a:t>
            </a:r>
          </a:p>
        </p:txBody>
      </p:sp>
      <p:sp>
        <p:nvSpPr>
          <p:cNvPr name="TextBox 18" id="18"/>
          <p:cNvSpPr txBox="true"/>
          <p:nvPr/>
        </p:nvSpPr>
        <p:spPr>
          <a:xfrm rot="0">
            <a:off x="9725250" y="7025765"/>
            <a:ext cx="164336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5.581746</a:t>
            </a:r>
          </a:p>
        </p:txBody>
      </p:sp>
      <p:sp>
        <p:nvSpPr>
          <p:cNvPr name="TextBox 19" id="19"/>
          <p:cNvSpPr txBox="true"/>
          <p:nvPr/>
        </p:nvSpPr>
        <p:spPr>
          <a:xfrm rot="0">
            <a:off x="12358441" y="7025765"/>
            <a:ext cx="164336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0.152174</a:t>
            </a:r>
          </a:p>
        </p:txBody>
      </p:sp>
      <p:sp>
        <p:nvSpPr>
          <p:cNvPr name="TextBox 20" id="20"/>
          <p:cNvSpPr txBox="true"/>
          <p:nvPr/>
        </p:nvSpPr>
        <p:spPr>
          <a:xfrm rot="0">
            <a:off x="15090730" y="7025765"/>
            <a:ext cx="164336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0.264151</a:t>
            </a:r>
          </a:p>
        </p:txBody>
      </p:sp>
      <p:sp>
        <p:nvSpPr>
          <p:cNvPr name="TextBox 21" id="21"/>
          <p:cNvSpPr txBox="true"/>
          <p:nvPr/>
        </p:nvSpPr>
        <p:spPr>
          <a:xfrm rot="0">
            <a:off x="6951806" y="7025765"/>
            <a:ext cx="1648867"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0.396315</a:t>
            </a:r>
          </a:p>
        </p:txBody>
      </p:sp>
      <p:sp>
        <p:nvSpPr>
          <p:cNvPr name="TextBox 22" id="22"/>
          <p:cNvSpPr txBox="true"/>
          <p:nvPr/>
        </p:nvSpPr>
        <p:spPr>
          <a:xfrm rot="0">
            <a:off x="10180887" y="4765675"/>
            <a:ext cx="732086"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77.0</a:t>
            </a:r>
          </a:p>
        </p:txBody>
      </p:sp>
      <p:sp>
        <p:nvSpPr>
          <p:cNvPr name="TextBox 23" id="23"/>
          <p:cNvSpPr txBox="true"/>
          <p:nvPr/>
        </p:nvSpPr>
        <p:spPr>
          <a:xfrm rot="0">
            <a:off x="4170921" y="4765675"/>
            <a:ext cx="1744414" cy="679450"/>
          </a:xfrm>
          <a:prstGeom prst="rect">
            <a:avLst/>
          </a:prstGeom>
        </p:spPr>
        <p:txBody>
          <a:bodyPr anchor="t" rtlCol="false" tIns="0" lIns="0" bIns="0" rIns="0">
            <a:spAutoFit/>
          </a:bodyPr>
          <a:lstStyle/>
          <a:p>
            <a:pPr algn="ctr">
              <a:lnSpc>
                <a:spcPts val="5599"/>
              </a:lnSpc>
              <a:spcBef>
                <a:spcPct val="0"/>
              </a:spcBef>
            </a:pPr>
            <a:r>
              <a:rPr lang="en-US" sz="3999">
                <a:solidFill>
                  <a:srgbClr val="FF0000"/>
                </a:solidFill>
                <a:latin typeface="29LT Adir Semi-Bold"/>
                <a:ea typeface="29LT Adir Semi-Bold"/>
                <a:cs typeface="29LT Adir Semi-Bold"/>
                <a:sym typeface="29LT Adir Semi-Bold"/>
              </a:rPr>
              <a:t>0.485444</a:t>
            </a:r>
          </a:p>
        </p:txBody>
      </p:sp>
      <p:sp>
        <p:nvSpPr>
          <p:cNvPr name="TextBox 24" id="24"/>
          <p:cNvSpPr txBox="true"/>
          <p:nvPr/>
        </p:nvSpPr>
        <p:spPr>
          <a:xfrm rot="0">
            <a:off x="6845096" y="4765675"/>
            <a:ext cx="1862286"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10.148892</a:t>
            </a:r>
          </a:p>
        </p:txBody>
      </p:sp>
      <p:sp>
        <p:nvSpPr>
          <p:cNvPr name="TextBox 25" id="25"/>
          <p:cNvSpPr txBox="true"/>
          <p:nvPr/>
        </p:nvSpPr>
        <p:spPr>
          <a:xfrm rot="0">
            <a:off x="12358441" y="4765675"/>
            <a:ext cx="160421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0.152174</a:t>
            </a:r>
          </a:p>
        </p:txBody>
      </p:sp>
      <p:sp>
        <p:nvSpPr>
          <p:cNvPr name="TextBox 26" id="26"/>
          <p:cNvSpPr txBox="true"/>
          <p:nvPr/>
        </p:nvSpPr>
        <p:spPr>
          <a:xfrm rot="0">
            <a:off x="15102488" y="4765675"/>
            <a:ext cx="1631603"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0.264151</a:t>
            </a:r>
          </a:p>
        </p:txBody>
      </p:sp>
      <p:sp>
        <p:nvSpPr>
          <p:cNvPr name="TextBox 27" id="27"/>
          <p:cNvSpPr txBox="true"/>
          <p:nvPr/>
        </p:nvSpPr>
        <p:spPr>
          <a:xfrm rot="0">
            <a:off x="4229038" y="7997024"/>
            <a:ext cx="1628180" cy="679450"/>
          </a:xfrm>
          <a:prstGeom prst="rect">
            <a:avLst/>
          </a:prstGeom>
        </p:spPr>
        <p:txBody>
          <a:bodyPr anchor="t" rtlCol="false" tIns="0" lIns="0" bIns="0" rIns="0">
            <a:spAutoFit/>
          </a:bodyPr>
          <a:lstStyle/>
          <a:p>
            <a:pPr algn="ctr">
              <a:lnSpc>
                <a:spcPts val="5599"/>
              </a:lnSpc>
              <a:spcBef>
                <a:spcPct val="0"/>
              </a:spcBef>
            </a:pPr>
            <a:r>
              <a:rPr lang="en-US" sz="3999">
                <a:solidFill>
                  <a:srgbClr val="FF0000"/>
                </a:solidFill>
                <a:latin typeface="29LT Adir Semi-Bold"/>
                <a:ea typeface="29LT Adir Semi-Bold"/>
                <a:cs typeface="29LT Adir Semi-Bold"/>
                <a:sym typeface="29LT Adir Semi-Bold"/>
              </a:rPr>
              <a:t>0.935107</a:t>
            </a:r>
          </a:p>
        </p:txBody>
      </p:sp>
      <p:sp>
        <p:nvSpPr>
          <p:cNvPr name="TextBox 28" id="28"/>
          <p:cNvSpPr txBox="true"/>
          <p:nvPr/>
        </p:nvSpPr>
        <p:spPr>
          <a:xfrm rot="0">
            <a:off x="6951806" y="7997024"/>
            <a:ext cx="1594545"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1.007120</a:t>
            </a:r>
          </a:p>
        </p:txBody>
      </p:sp>
      <p:sp>
        <p:nvSpPr>
          <p:cNvPr name="TextBox 29" id="29"/>
          <p:cNvSpPr txBox="true"/>
          <p:nvPr/>
        </p:nvSpPr>
        <p:spPr>
          <a:xfrm rot="0">
            <a:off x="9615563" y="7997024"/>
            <a:ext cx="183534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13.712642</a:t>
            </a:r>
          </a:p>
        </p:txBody>
      </p:sp>
      <p:sp>
        <p:nvSpPr>
          <p:cNvPr name="TextBox 30" id="30"/>
          <p:cNvSpPr txBox="true"/>
          <p:nvPr/>
        </p:nvSpPr>
        <p:spPr>
          <a:xfrm rot="0">
            <a:off x="12358441" y="7997024"/>
            <a:ext cx="160421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0.152174</a:t>
            </a:r>
          </a:p>
        </p:txBody>
      </p:sp>
      <p:sp>
        <p:nvSpPr>
          <p:cNvPr name="TextBox 31" id="31"/>
          <p:cNvSpPr txBox="true"/>
          <p:nvPr/>
        </p:nvSpPr>
        <p:spPr>
          <a:xfrm rot="0">
            <a:off x="15058035" y="7997024"/>
            <a:ext cx="1631603"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0.264151</a:t>
            </a:r>
          </a:p>
        </p:txBody>
      </p:sp>
      <p:sp>
        <p:nvSpPr>
          <p:cNvPr name="TextBox 32" id="32"/>
          <p:cNvSpPr txBox="true"/>
          <p:nvPr/>
        </p:nvSpPr>
        <p:spPr>
          <a:xfrm rot="0">
            <a:off x="4237447" y="5895720"/>
            <a:ext cx="1677888" cy="679450"/>
          </a:xfrm>
          <a:prstGeom prst="rect">
            <a:avLst/>
          </a:prstGeom>
        </p:spPr>
        <p:txBody>
          <a:bodyPr anchor="t" rtlCol="false" tIns="0" lIns="0" bIns="0" rIns="0">
            <a:spAutoFit/>
          </a:bodyPr>
          <a:lstStyle/>
          <a:p>
            <a:pPr algn="ctr">
              <a:lnSpc>
                <a:spcPts val="5599"/>
              </a:lnSpc>
              <a:spcBef>
                <a:spcPct val="0"/>
              </a:spcBef>
            </a:pPr>
            <a:r>
              <a:rPr lang="en-US" sz="3999">
                <a:solidFill>
                  <a:srgbClr val="FF0000"/>
                </a:solidFill>
                <a:latin typeface="29LT Adir Semi-Bold"/>
                <a:ea typeface="29LT Adir Semi-Bold"/>
                <a:cs typeface="29LT Adir Semi-Bold"/>
                <a:sym typeface="29LT Adir Semi-Bold"/>
              </a:rPr>
              <a:t>0.255812</a:t>
            </a:r>
          </a:p>
        </p:txBody>
      </p:sp>
      <p:sp>
        <p:nvSpPr>
          <p:cNvPr name="TextBox 33" id="33"/>
          <p:cNvSpPr txBox="true"/>
          <p:nvPr/>
        </p:nvSpPr>
        <p:spPr>
          <a:xfrm rot="0">
            <a:off x="7017439" y="5895720"/>
            <a:ext cx="1578322"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1.219991</a:t>
            </a:r>
          </a:p>
        </p:txBody>
      </p:sp>
      <p:sp>
        <p:nvSpPr>
          <p:cNvPr name="TextBox 34" id="34"/>
          <p:cNvSpPr txBox="true"/>
          <p:nvPr/>
        </p:nvSpPr>
        <p:spPr>
          <a:xfrm rot="0">
            <a:off x="9743779" y="5895720"/>
            <a:ext cx="1606302"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7.705016</a:t>
            </a:r>
          </a:p>
        </p:txBody>
      </p:sp>
      <p:sp>
        <p:nvSpPr>
          <p:cNvPr name="TextBox 35" id="35"/>
          <p:cNvSpPr txBox="true"/>
          <p:nvPr/>
        </p:nvSpPr>
        <p:spPr>
          <a:xfrm rot="0">
            <a:off x="12358441" y="5895720"/>
            <a:ext cx="160421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0.152174</a:t>
            </a:r>
          </a:p>
        </p:txBody>
      </p:sp>
      <p:sp>
        <p:nvSpPr>
          <p:cNvPr name="TextBox 36" id="36"/>
          <p:cNvSpPr txBox="true"/>
          <p:nvPr/>
        </p:nvSpPr>
        <p:spPr>
          <a:xfrm rot="0">
            <a:off x="15090730" y="5895720"/>
            <a:ext cx="1631603"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0.264151</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56D2"/>
        </a:solidFill>
      </p:bgPr>
    </p:bg>
    <p:spTree>
      <p:nvGrpSpPr>
        <p:cNvPr id="1" name=""/>
        <p:cNvGrpSpPr/>
        <p:nvPr/>
      </p:nvGrpSpPr>
      <p:grpSpPr>
        <a:xfrm>
          <a:off x="0" y="0"/>
          <a:ext cx="0" cy="0"/>
          <a:chOff x="0" y="0"/>
          <a:chExt cx="0" cy="0"/>
        </a:xfrm>
      </p:grpSpPr>
      <p:grpSp>
        <p:nvGrpSpPr>
          <p:cNvPr name="Group 2" id="2"/>
          <p:cNvGrpSpPr/>
          <p:nvPr/>
        </p:nvGrpSpPr>
        <p:grpSpPr>
          <a:xfrm rot="0">
            <a:off x="1028795" y="1141440"/>
            <a:ext cx="16230505" cy="1918173"/>
            <a:chOff x="0" y="0"/>
            <a:chExt cx="18758712" cy="2216964"/>
          </a:xfrm>
        </p:grpSpPr>
        <p:sp>
          <p:nvSpPr>
            <p:cNvPr name="Freeform 3" id="3"/>
            <p:cNvSpPr/>
            <p:nvPr/>
          </p:nvSpPr>
          <p:spPr>
            <a:xfrm flipH="false" flipV="false" rot="0">
              <a:off x="31750" y="31750"/>
              <a:ext cx="18695212" cy="2153464"/>
            </a:xfrm>
            <a:custGeom>
              <a:avLst/>
              <a:gdLst/>
              <a:ahLst/>
              <a:cxnLst/>
              <a:rect r="r" b="b" t="t" l="l"/>
              <a:pathLst>
                <a:path h="2153464" w="18695212">
                  <a:moveTo>
                    <a:pt x="18602502" y="2153464"/>
                  </a:moveTo>
                  <a:lnTo>
                    <a:pt x="92710" y="2153464"/>
                  </a:lnTo>
                  <a:cubicBezTo>
                    <a:pt x="41910" y="2153464"/>
                    <a:pt x="0" y="2111554"/>
                    <a:pt x="0" y="2060754"/>
                  </a:cubicBezTo>
                  <a:lnTo>
                    <a:pt x="0" y="92710"/>
                  </a:lnTo>
                  <a:cubicBezTo>
                    <a:pt x="0" y="41910"/>
                    <a:pt x="41910" y="0"/>
                    <a:pt x="92710" y="0"/>
                  </a:cubicBezTo>
                  <a:lnTo>
                    <a:pt x="18601232" y="0"/>
                  </a:lnTo>
                  <a:cubicBezTo>
                    <a:pt x="18652032" y="0"/>
                    <a:pt x="18693943" y="41910"/>
                    <a:pt x="18693943" y="92710"/>
                  </a:cubicBezTo>
                  <a:lnTo>
                    <a:pt x="18693943" y="2059484"/>
                  </a:lnTo>
                  <a:cubicBezTo>
                    <a:pt x="18695212" y="2111554"/>
                    <a:pt x="18653302" y="2153464"/>
                    <a:pt x="18602502" y="2153464"/>
                  </a:cubicBezTo>
                  <a:close/>
                </a:path>
              </a:pathLst>
            </a:custGeom>
            <a:solidFill>
              <a:srgbClr val="FFFFFF"/>
            </a:solidFill>
          </p:spPr>
        </p:sp>
        <p:sp>
          <p:nvSpPr>
            <p:cNvPr name="Freeform 4" id="4"/>
            <p:cNvSpPr/>
            <p:nvPr/>
          </p:nvSpPr>
          <p:spPr>
            <a:xfrm flipH="false" flipV="false" rot="0">
              <a:off x="0" y="0"/>
              <a:ext cx="18758712" cy="2216964"/>
            </a:xfrm>
            <a:custGeom>
              <a:avLst/>
              <a:gdLst/>
              <a:ahLst/>
              <a:cxnLst/>
              <a:rect r="r" b="b" t="t" l="l"/>
              <a:pathLst>
                <a:path h="2216964" w="18758712">
                  <a:moveTo>
                    <a:pt x="18634252" y="59690"/>
                  </a:moveTo>
                  <a:cubicBezTo>
                    <a:pt x="18669812" y="59690"/>
                    <a:pt x="18699021" y="88900"/>
                    <a:pt x="18699021" y="124460"/>
                  </a:cubicBezTo>
                  <a:lnTo>
                    <a:pt x="18699021" y="2092504"/>
                  </a:lnTo>
                  <a:cubicBezTo>
                    <a:pt x="18699021" y="2128064"/>
                    <a:pt x="18669812" y="2157274"/>
                    <a:pt x="18634252" y="2157274"/>
                  </a:cubicBezTo>
                  <a:lnTo>
                    <a:pt x="124460" y="2157274"/>
                  </a:lnTo>
                  <a:cubicBezTo>
                    <a:pt x="88900" y="2157274"/>
                    <a:pt x="59690" y="2128064"/>
                    <a:pt x="59690" y="2092504"/>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2092504"/>
                  </a:lnTo>
                  <a:cubicBezTo>
                    <a:pt x="0" y="2161084"/>
                    <a:pt x="55880" y="2216964"/>
                    <a:pt x="124460" y="2216964"/>
                  </a:cubicBezTo>
                  <a:lnTo>
                    <a:pt x="18634252" y="2216964"/>
                  </a:lnTo>
                  <a:cubicBezTo>
                    <a:pt x="18702832" y="2216964"/>
                    <a:pt x="18758712" y="2161084"/>
                    <a:pt x="18758712" y="2092504"/>
                  </a:cubicBezTo>
                  <a:lnTo>
                    <a:pt x="18758712" y="124460"/>
                  </a:lnTo>
                  <a:cubicBezTo>
                    <a:pt x="18758712" y="55880"/>
                    <a:pt x="18702832" y="0"/>
                    <a:pt x="18634252" y="0"/>
                  </a:cubicBezTo>
                  <a:close/>
                </a:path>
              </a:pathLst>
            </a:custGeom>
            <a:solidFill>
              <a:srgbClr val="191919"/>
            </a:solidFill>
          </p:spPr>
        </p:sp>
      </p:grpSp>
      <p:grpSp>
        <p:nvGrpSpPr>
          <p:cNvPr name="Group 5" id="5"/>
          <p:cNvGrpSpPr/>
          <p:nvPr/>
        </p:nvGrpSpPr>
        <p:grpSpPr>
          <a:xfrm rot="0">
            <a:off x="15263581" y="1907852"/>
            <a:ext cx="1297659" cy="360851"/>
            <a:chOff x="0" y="0"/>
            <a:chExt cx="1730212" cy="481135"/>
          </a:xfrm>
        </p:grpSpPr>
        <p:grpSp>
          <p:nvGrpSpPr>
            <p:cNvPr name="Group 6" id="6"/>
            <p:cNvGrpSpPr/>
            <p:nvPr/>
          </p:nvGrpSpPr>
          <p:grpSpPr>
            <a:xfrm rot="0">
              <a:off x="0" y="0"/>
              <a:ext cx="481135" cy="48113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25126" y="0"/>
              <a:ext cx="481135" cy="4811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49077" y="0"/>
              <a:ext cx="481135" cy="48113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graphicFrame>
        <p:nvGraphicFramePr>
          <p:cNvPr name="Table 15" id="15"/>
          <p:cNvGraphicFramePr>
            <a:graphicFrameLocks noGrp="true"/>
          </p:cNvGraphicFramePr>
          <p:nvPr/>
        </p:nvGraphicFramePr>
        <p:xfrm>
          <a:off x="1028747" y="3252181"/>
          <a:ext cx="16230553" cy="6181441"/>
        </p:xfrm>
        <a:graphic>
          <a:graphicData uri="http://schemas.openxmlformats.org/drawingml/2006/table">
            <a:tbl>
              <a:tblPr/>
              <a:tblGrid>
                <a:gridCol w="3406422"/>
                <a:gridCol w="3139220"/>
                <a:gridCol w="3210074"/>
                <a:gridCol w="3210074"/>
                <a:gridCol w="3264763"/>
              </a:tblGrid>
              <a:tr h="2022361">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MODEL</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PEARSON CORRELATION</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WORD MOVER'S DISTANCE (WMD)</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BHATTACHARYYA DISTANCE</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c>
                  <a:txBody>
                    <a:bodyPr anchor="t" rtlCol="false"/>
                    <a:lstStyle/>
                    <a:p>
                      <a:pPr algn="ctr" marL="0" indent="0" lvl="0">
                        <a:lnSpc>
                          <a:spcPts val="4060"/>
                        </a:lnSpc>
                        <a:spcBef>
                          <a:spcPct val="0"/>
                        </a:spcBef>
                        <a:defRPr/>
                      </a:pPr>
                      <a:r>
                        <a:rPr lang="en-US" sz="2900" spc="223">
                          <a:solidFill>
                            <a:srgbClr val="000000"/>
                          </a:solidFill>
                          <a:latin typeface="Asap Condensed Bold"/>
                          <a:ea typeface="Asap Condensed Bold"/>
                          <a:cs typeface="Asap Condensed Bold"/>
                          <a:sym typeface="Asap Condensed Bold"/>
                        </a:rPr>
                        <a:t>KULLBACK-LEIBLER DIVERGENCE</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9BB16"/>
                    </a:solidFill>
                  </a:tcPr>
                </a:tc>
              </a:tr>
              <a:tr h="1094266">
                <a:tc>
                  <a:txBody>
                    <a:bodyPr anchor="t" rtlCol="false"/>
                    <a:lstStyle/>
                    <a:p>
                      <a:pPr algn="l">
                        <a:lnSpc>
                          <a:spcPts val="4900"/>
                        </a:lnSpc>
                        <a:defRPr/>
                      </a:pPr>
                      <a:r>
                        <a:rPr lang="en-US" sz="3500">
                          <a:solidFill>
                            <a:srgbClr val="000000"/>
                          </a:solidFill>
                          <a:latin typeface="Asap Condensed Bold"/>
                          <a:ea typeface="Asap Condensed Bold"/>
                          <a:cs typeface="Asap Condensed Bold"/>
                          <a:sym typeface="Asap Condensed Bold"/>
                        </a:rPr>
                        <a:t>CountVectorizer</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327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29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29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29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21605">
                <a:tc>
                  <a:txBody>
                    <a:bodyPr anchor="t" rtlCol="false"/>
                    <a:lstStyle/>
                    <a:p>
                      <a:pPr algn="l">
                        <a:lnSpc>
                          <a:spcPts val="4900"/>
                        </a:lnSpc>
                        <a:defRPr/>
                      </a:pPr>
                      <a:r>
                        <a:rPr lang="en-US" sz="3500">
                          <a:solidFill>
                            <a:srgbClr val="000000"/>
                          </a:solidFill>
                          <a:latin typeface="Asap Condensed Bold"/>
                          <a:ea typeface="Asap Condensed Bold"/>
                          <a:cs typeface="Asap Condensed Bold"/>
                          <a:sym typeface="Asap Condensed Bold"/>
                        </a:rPr>
                        <a:t>TF-IDF</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3219"/>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21605">
                <a:tc>
                  <a:txBody>
                    <a:bodyPr anchor="t" rtlCol="false"/>
                    <a:lstStyle/>
                    <a:p>
                      <a:pPr algn="l">
                        <a:lnSpc>
                          <a:spcPts val="4900"/>
                        </a:lnSpc>
                        <a:defRPr/>
                      </a:pPr>
                      <a:r>
                        <a:rPr lang="en-US" sz="3500">
                          <a:solidFill>
                            <a:srgbClr val="000000"/>
                          </a:solidFill>
                          <a:latin typeface="Asap Condensed Bold"/>
                          <a:ea typeface="Asap Condensed Bold"/>
                          <a:cs typeface="Asap Condensed Bold"/>
                          <a:sym typeface="Asap Condensed Bold"/>
                        </a:rPr>
                        <a:t>Word2Vec</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3219"/>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21605">
                <a:tc>
                  <a:txBody>
                    <a:bodyPr anchor="t" rtlCol="false"/>
                    <a:lstStyle/>
                    <a:p>
                      <a:pPr algn="l">
                        <a:lnSpc>
                          <a:spcPts val="4900"/>
                        </a:lnSpc>
                        <a:defRPr/>
                      </a:pPr>
                      <a:r>
                        <a:rPr lang="en-US" sz="3500">
                          <a:solidFill>
                            <a:srgbClr val="000000"/>
                          </a:solidFill>
                          <a:latin typeface="Asap Condensed Bold"/>
                          <a:ea typeface="Asap Condensed Bold"/>
                          <a:cs typeface="Asap Condensed Bold"/>
                          <a:sym typeface="Asap Condensed Bold"/>
                        </a:rPr>
                        <a:t>GloVe</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3219"/>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a:lnSpc>
                          <a:spcPts val="2714"/>
                        </a:lnSpc>
                        <a:defRPr/>
                      </a:pP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bl>
          </a:graphicData>
        </a:graphic>
      </p:graphicFrame>
      <p:sp>
        <p:nvSpPr>
          <p:cNvPr name="TextBox 16" id="16"/>
          <p:cNvSpPr txBox="true"/>
          <p:nvPr/>
        </p:nvSpPr>
        <p:spPr>
          <a:xfrm rot="0">
            <a:off x="1334798" y="1393137"/>
            <a:ext cx="14824397" cy="1262378"/>
          </a:xfrm>
          <a:prstGeom prst="rect">
            <a:avLst/>
          </a:prstGeom>
        </p:spPr>
        <p:txBody>
          <a:bodyPr anchor="t" rtlCol="false" tIns="0" lIns="0" bIns="0" rIns="0">
            <a:spAutoFit/>
          </a:bodyPr>
          <a:lstStyle/>
          <a:p>
            <a:pPr algn="l">
              <a:lnSpc>
                <a:spcPts val="10220"/>
              </a:lnSpc>
              <a:spcBef>
                <a:spcPct val="0"/>
              </a:spcBef>
            </a:pPr>
            <a:r>
              <a:rPr lang="en-US" sz="7300">
                <a:solidFill>
                  <a:srgbClr val="000000"/>
                </a:solidFill>
                <a:latin typeface="Asap Condensed Bold"/>
                <a:ea typeface="Asap Condensed Bold"/>
                <a:cs typeface="Asap Condensed Bold"/>
                <a:sym typeface="Asap Condensed Bold"/>
              </a:rPr>
              <a:t>OVERALL SCORE MATRIKS KESAMAAN</a:t>
            </a:r>
          </a:p>
        </p:txBody>
      </p:sp>
      <p:sp>
        <p:nvSpPr>
          <p:cNvPr name="TextBox 17" id="17"/>
          <p:cNvSpPr txBox="true"/>
          <p:nvPr/>
        </p:nvSpPr>
        <p:spPr>
          <a:xfrm rot="0">
            <a:off x="5074892" y="7494026"/>
            <a:ext cx="1663154"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0.910623</a:t>
            </a:r>
          </a:p>
        </p:txBody>
      </p:sp>
      <p:sp>
        <p:nvSpPr>
          <p:cNvPr name="TextBox 18" id="18"/>
          <p:cNvSpPr txBox="true"/>
          <p:nvPr/>
        </p:nvSpPr>
        <p:spPr>
          <a:xfrm rot="0">
            <a:off x="8308628" y="7494026"/>
            <a:ext cx="1670745"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0.886194</a:t>
            </a:r>
          </a:p>
        </p:txBody>
      </p:sp>
      <p:sp>
        <p:nvSpPr>
          <p:cNvPr name="TextBox 19" id="19"/>
          <p:cNvSpPr txBox="true"/>
          <p:nvPr/>
        </p:nvSpPr>
        <p:spPr>
          <a:xfrm rot="0">
            <a:off x="11327962" y="7494026"/>
            <a:ext cx="193446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-4.563009</a:t>
            </a:r>
          </a:p>
        </p:txBody>
      </p:sp>
      <p:sp>
        <p:nvSpPr>
          <p:cNvPr name="TextBox 20" id="20"/>
          <p:cNvSpPr txBox="true"/>
          <p:nvPr/>
        </p:nvSpPr>
        <p:spPr>
          <a:xfrm rot="0">
            <a:off x="15567555" y="7494026"/>
            <a:ext cx="46746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inf</a:t>
            </a:r>
          </a:p>
        </p:txBody>
      </p:sp>
      <p:sp>
        <p:nvSpPr>
          <p:cNvPr name="TextBox 21" id="21"/>
          <p:cNvSpPr txBox="true"/>
          <p:nvPr/>
        </p:nvSpPr>
        <p:spPr>
          <a:xfrm rot="0">
            <a:off x="5074892" y="5368048"/>
            <a:ext cx="1725662"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0.484608</a:t>
            </a:r>
          </a:p>
        </p:txBody>
      </p:sp>
      <p:sp>
        <p:nvSpPr>
          <p:cNvPr name="TextBox 22" id="22"/>
          <p:cNvSpPr txBox="true"/>
          <p:nvPr/>
        </p:nvSpPr>
        <p:spPr>
          <a:xfrm rot="0">
            <a:off x="8313465" y="5368048"/>
            <a:ext cx="1661071"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0.885772</a:t>
            </a:r>
          </a:p>
        </p:txBody>
      </p:sp>
      <p:sp>
        <p:nvSpPr>
          <p:cNvPr name="TextBox 23" id="23"/>
          <p:cNvSpPr txBox="true"/>
          <p:nvPr/>
        </p:nvSpPr>
        <p:spPr>
          <a:xfrm rot="0">
            <a:off x="11530443" y="5368048"/>
            <a:ext cx="1529507"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1.116104</a:t>
            </a:r>
          </a:p>
        </p:txBody>
      </p:sp>
      <p:sp>
        <p:nvSpPr>
          <p:cNvPr name="TextBox 24" id="24"/>
          <p:cNvSpPr txBox="true"/>
          <p:nvPr/>
        </p:nvSpPr>
        <p:spPr>
          <a:xfrm rot="0">
            <a:off x="14574425" y="5368048"/>
            <a:ext cx="1907977"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14.470424</a:t>
            </a:r>
          </a:p>
        </p:txBody>
      </p:sp>
      <p:sp>
        <p:nvSpPr>
          <p:cNvPr name="TextBox 25" id="25"/>
          <p:cNvSpPr txBox="true"/>
          <p:nvPr/>
        </p:nvSpPr>
        <p:spPr>
          <a:xfrm rot="0">
            <a:off x="5054056" y="8578850"/>
            <a:ext cx="1674912"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0.935007</a:t>
            </a:r>
          </a:p>
        </p:txBody>
      </p:sp>
      <p:sp>
        <p:nvSpPr>
          <p:cNvPr name="TextBox 26" id="26"/>
          <p:cNvSpPr txBox="true"/>
          <p:nvPr/>
        </p:nvSpPr>
        <p:spPr>
          <a:xfrm rot="0">
            <a:off x="8330952" y="8578850"/>
            <a:ext cx="164842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0.851335</a:t>
            </a:r>
          </a:p>
        </p:txBody>
      </p:sp>
      <p:sp>
        <p:nvSpPr>
          <p:cNvPr name="TextBox 27" id="27"/>
          <p:cNvSpPr txBox="true"/>
          <p:nvPr/>
        </p:nvSpPr>
        <p:spPr>
          <a:xfrm rot="0">
            <a:off x="11327962" y="8578850"/>
            <a:ext cx="1897856"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-5.856735</a:t>
            </a:r>
          </a:p>
        </p:txBody>
      </p:sp>
      <p:sp>
        <p:nvSpPr>
          <p:cNvPr name="TextBox 28" id="28"/>
          <p:cNvSpPr txBox="true"/>
          <p:nvPr/>
        </p:nvSpPr>
        <p:spPr>
          <a:xfrm rot="0">
            <a:off x="15528413" y="8578850"/>
            <a:ext cx="46746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inf</a:t>
            </a:r>
          </a:p>
        </p:txBody>
      </p:sp>
      <p:sp>
        <p:nvSpPr>
          <p:cNvPr name="TextBox 29" id="29"/>
          <p:cNvSpPr txBox="true"/>
          <p:nvPr/>
        </p:nvSpPr>
        <p:spPr>
          <a:xfrm rot="0">
            <a:off x="5066856" y="6405001"/>
            <a:ext cx="173369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0.254528</a:t>
            </a:r>
          </a:p>
        </p:txBody>
      </p:sp>
      <p:sp>
        <p:nvSpPr>
          <p:cNvPr name="TextBox 30" id="30"/>
          <p:cNvSpPr txBox="true"/>
          <p:nvPr/>
        </p:nvSpPr>
        <p:spPr>
          <a:xfrm rot="0">
            <a:off x="8313465" y="6405001"/>
            <a:ext cx="1661071"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0.885772</a:t>
            </a:r>
          </a:p>
        </p:txBody>
      </p:sp>
      <p:sp>
        <p:nvSpPr>
          <p:cNvPr name="TextBox 31" id="31"/>
          <p:cNvSpPr txBox="true"/>
          <p:nvPr/>
        </p:nvSpPr>
        <p:spPr>
          <a:xfrm rot="0">
            <a:off x="11637376" y="6431037"/>
            <a:ext cx="1625054"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1.352841</a:t>
            </a:r>
          </a:p>
        </p:txBody>
      </p:sp>
      <p:sp>
        <p:nvSpPr>
          <p:cNvPr name="TextBox 32" id="32"/>
          <p:cNvSpPr txBox="true"/>
          <p:nvPr/>
        </p:nvSpPr>
        <p:spPr>
          <a:xfrm rot="0">
            <a:off x="14663870" y="6405001"/>
            <a:ext cx="180736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29LT Adir Semi-Bold"/>
                <a:ea typeface="29LT Adir Semi-Bold"/>
                <a:cs typeface="29LT Adir Semi-Bold"/>
                <a:sym typeface="29LT Adir Semi-Bold"/>
              </a:rPr>
              <a:t>14.701487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8B1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6126839" y="3320603"/>
            <a:ext cx="10750385" cy="3798194"/>
          </a:xfrm>
          <a:prstGeom prst="rect">
            <a:avLst/>
          </a:prstGeom>
        </p:spPr>
        <p:txBody>
          <a:bodyPr anchor="t" rtlCol="false" tIns="0" lIns="0" bIns="0" rIns="0">
            <a:spAutoFit/>
          </a:bodyPr>
          <a:lstStyle/>
          <a:p>
            <a:pPr algn="r">
              <a:lnSpc>
                <a:spcPts val="9888"/>
              </a:lnSpc>
            </a:pPr>
            <a:r>
              <a:rPr lang="en-US" sz="9600" spc="345">
                <a:solidFill>
                  <a:srgbClr val="000000"/>
                </a:solidFill>
                <a:latin typeface="Asap Condensed Bold"/>
                <a:ea typeface="Asap Condensed Bold"/>
                <a:cs typeface="Asap Condensed Bold"/>
                <a:sym typeface="Asap Condensed Bold"/>
              </a:rPr>
              <a:t>INSIGHT </a:t>
            </a:r>
          </a:p>
          <a:p>
            <a:pPr algn="r">
              <a:lnSpc>
                <a:spcPts val="9888"/>
              </a:lnSpc>
            </a:pPr>
            <a:r>
              <a:rPr lang="en-US" sz="9600" spc="345">
                <a:solidFill>
                  <a:srgbClr val="000000"/>
                </a:solidFill>
                <a:latin typeface="Asap Condensed Bold"/>
                <a:ea typeface="Asap Condensed Bold"/>
                <a:cs typeface="Asap Condensed Bold"/>
                <a:sym typeface="Asap Condensed Bold"/>
              </a:rPr>
              <a:t>&amp; </a:t>
            </a:r>
          </a:p>
          <a:p>
            <a:pPr algn="r">
              <a:lnSpc>
                <a:spcPts val="9888"/>
              </a:lnSpc>
            </a:pPr>
            <a:r>
              <a:rPr lang="en-US" sz="9600" spc="345">
                <a:solidFill>
                  <a:srgbClr val="000000"/>
                </a:solidFill>
                <a:latin typeface="Asap Condensed Bold"/>
                <a:ea typeface="Asap Condensed Bold"/>
                <a:cs typeface="Asap Condensed Bold"/>
                <a:sym typeface="Asap Condensed Bold"/>
              </a:rPr>
              <a:t>RECOMMENDATION</a:t>
            </a:r>
          </a:p>
        </p:txBody>
      </p:sp>
      <p:sp>
        <p:nvSpPr>
          <p:cNvPr name="AutoShape 16" id="16"/>
          <p:cNvSpPr/>
          <p:nvPr/>
        </p:nvSpPr>
        <p:spPr>
          <a:xfrm>
            <a:off x="1028700" y="2005522"/>
            <a:ext cx="16230600" cy="0"/>
          </a:xfrm>
          <a:prstGeom prst="line">
            <a:avLst/>
          </a:prstGeom>
          <a:ln cap="flat" w="47625">
            <a:solidFill>
              <a:srgbClr val="000000"/>
            </a:solidFill>
            <a:prstDash val="solid"/>
            <a:headEnd type="none" len="sm" w="sm"/>
            <a:tailEnd type="none" len="sm" w="sm"/>
          </a:ln>
        </p:spPr>
      </p:sp>
      <p:pic>
        <p:nvPicPr>
          <p:cNvPr name="Picture 17" id="17"/>
          <p:cNvPicPr>
            <a:picLocks noChangeAspect="true"/>
          </p:cNvPicPr>
          <p:nvPr/>
        </p:nvPicPr>
        <p:blipFill>
          <a:blip r:embed="rId2"/>
          <a:srcRect l="0" t="0" r="0" b="0"/>
          <a:stretch>
            <a:fillRect/>
          </a:stretch>
        </p:blipFill>
        <p:spPr>
          <a:xfrm flipH="false" flipV="false" rot="0">
            <a:off x="-99027" y="3524818"/>
            <a:ext cx="6225866" cy="7051341"/>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23378" y="1617613"/>
            <a:ext cx="14441095" cy="7051773"/>
            <a:chOff x="0" y="0"/>
            <a:chExt cx="18758712" cy="9160122"/>
          </a:xfrm>
        </p:grpSpPr>
        <p:sp>
          <p:nvSpPr>
            <p:cNvPr name="Freeform 6" id="6"/>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7" id="7"/>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sp>
        <p:nvSpPr>
          <p:cNvPr name="AutoShape 8" id="8"/>
          <p:cNvSpPr/>
          <p:nvPr/>
        </p:nvSpPr>
        <p:spPr>
          <a:xfrm>
            <a:off x="9143926" y="2554946"/>
            <a:ext cx="0" cy="5582144"/>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4588821" y="2015000"/>
            <a:ext cx="1154593" cy="321067"/>
            <a:chOff x="0" y="0"/>
            <a:chExt cx="1539457" cy="428090"/>
          </a:xfrm>
        </p:grpSpPr>
        <p:grpSp>
          <p:nvGrpSpPr>
            <p:cNvPr name="Group 10" id="10"/>
            <p:cNvGrpSpPr/>
            <p:nvPr/>
          </p:nvGrpSpPr>
          <p:grpSpPr>
            <a:xfrm rot="0">
              <a:off x="0" y="0"/>
              <a:ext cx="428090" cy="4280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56206" y="0"/>
              <a:ext cx="428090" cy="4280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11367" y="0"/>
              <a:ext cx="428090" cy="42809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19" id="19"/>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0" id="20"/>
          <p:cNvGrpSpPr/>
          <p:nvPr/>
        </p:nvGrpSpPr>
        <p:grpSpPr>
          <a:xfrm rot="0">
            <a:off x="-987438" y="7593839"/>
            <a:ext cx="3629641" cy="36296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906354" y="5984349"/>
            <a:ext cx="705891" cy="70589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2642203" y="2914537"/>
            <a:ext cx="6194718" cy="2471708"/>
          </a:xfrm>
          <a:custGeom>
            <a:avLst/>
            <a:gdLst/>
            <a:ahLst/>
            <a:cxnLst/>
            <a:rect r="r" b="b" t="t" l="l"/>
            <a:pathLst>
              <a:path h="2471708" w="6194718">
                <a:moveTo>
                  <a:pt x="0" y="0"/>
                </a:moveTo>
                <a:lnTo>
                  <a:pt x="6194718" y="0"/>
                </a:lnTo>
                <a:lnTo>
                  <a:pt x="6194718" y="2471708"/>
                </a:lnTo>
                <a:lnTo>
                  <a:pt x="0" y="2471708"/>
                </a:lnTo>
                <a:lnTo>
                  <a:pt x="0" y="0"/>
                </a:lnTo>
                <a:close/>
              </a:path>
            </a:pathLst>
          </a:custGeom>
          <a:blipFill>
            <a:blip r:embed="rId2"/>
            <a:stretch>
              <a:fillRect l="0" t="0" r="0" b="0"/>
            </a:stretch>
          </a:blipFill>
        </p:spPr>
      </p:sp>
      <p:sp>
        <p:nvSpPr>
          <p:cNvPr name="Freeform 27" id="27"/>
          <p:cNvSpPr/>
          <p:nvPr/>
        </p:nvSpPr>
        <p:spPr>
          <a:xfrm flipH="false" flipV="false" rot="0">
            <a:off x="9288046" y="3421343"/>
            <a:ext cx="6659005" cy="1861838"/>
          </a:xfrm>
          <a:custGeom>
            <a:avLst/>
            <a:gdLst/>
            <a:ahLst/>
            <a:cxnLst/>
            <a:rect r="r" b="b" t="t" l="l"/>
            <a:pathLst>
              <a:path h="1861838" w="6659005">
                <a:moveTo>
                  <a:pt x="0" y="0"/>
                </a:moveTo>
                <a:lnTo>
                  <a:pt x="6659005" y="0"/>
                </a:lnTo>
                <a:lnTo>
                  <a:pt x="6659005" y="1861837"/>
                </a:lnTo>
                <a:lnTo>
                  <a:pt x="0" y="1861837"/>
                </a:lnTo>
                <a:lnTo>
                  <a:pt x="0" y="0"/>
                </a:lnTo>
                <a:close/>
              </a:path>
            </a:pathLst>
          </a:custGeom>
          <a:blipFill>
            <a:blip r:embed="rId3"/>
            <a:stretch>
              <a:fillRect l="0" t="0" r="0" b="0"/>
            </a:stretch>
          </a:blipFill>
        </p:spPr>
      </p:sp>
      <p:sp>
        <p:nvSpPr>
          <p:cNvPr name="TextBox 28" id="28"/>
          <p:cNvSpPr txBox="true"/>
          <p:nvPr/>
        </p:nvSpPr>
        <p:spPr>
          <a:xfrm rot="0">
            <a:off x="2886077" y="6022540"/>
            <a:ext cx="5950844" cy="2114550"/>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Perusahaan-perusahaan di Amerika banyak mencari individu dengan keterampilan manajemen, kesehatan, sales, engineering, dan teknologi informasi. Permintaan yang tinggi untuk individu dengan kemampuan di bidang-bidang ini di pasar tenaga kerja.</a:t>
            </a:r>
          </a:p>
          <a:p>
            <a:pPr algn="l">
              <a:lnSpc>
                <a:spcPts val="2849"/>
              </a:lnSpc>
            </a:pPr>
          </a:p>
        </p:txBody>
      </p:sp>
      <p:sp>
        <p:nvSpPr>
          <p:cNvPr name="TextBox 29" id="29"/>
          <p:cNvSpPr txBox="true"/>
          <p:nvPr/>
        </p:nvSpPr>
        <p:spPr>
          <a:xfrm rot="0">
            <a:off x="2593321" y="1681821"/>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ea typeface="Asap Condensed Bold"/>
                <a:cs typeface="Asap Condensed Bold"/>
                <a:sym typeface="Asap Condensed Bold"/>
              </a:rPr>
              <a:t>INSIGHT</a:t>
            </a:r>
          </a:p>
        </p:txBody>
      </p:sp>
      <p:sp>
        <p:nvSpPr>
          <p:cNvPr name="TextBox 30" id="30"/>
          <p:cNvSpPr txBox="true"/>
          <p:nvPr/>
        </p:nvSpPr>
        <p:spPr>
          <a:xfrm rot="0">
            <a:off x="2642203" y="5378320"/>
            <a:ext cx="6194718" cy="556895"/>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Skill Prioritization</a:t>
            </a:r>
          </a:p>
        </p:txBody>
      </p:sp>
      <p:sp>
        <p:nvSpPr>
          <p:cNvPr name="TextBox 31" id="31"/>
          <p:cNvSpPr txBox="true"/>
          <p:nvPr/>
        </p:nvSpPr>
        <p:spPr>
          <a:xfrm rot="0">
            <a:off x="9509751" y="6069717"/>
            <a:ext cx="6437301" cy="1762125"/>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California merupakan negara bagian dengan jumlah lowongan pekerjaan tertinggi, diikuti oleh Texas, New York, Florida, dan Illinois. Pusat ekonomi dan industri utama di Amerika Serikat memiliki banyak peluang pekerjaan.</a:t>
            </a:r>
          </a:p>
          <a:p>
            <a:pPr algn="l">
              <a:lnSpc>
                <a:spcPts val="2849"/>
              </a:lnSpc>
            </a:pPr>
          </a:p>
        </p:txBody>
      </p:sp>
      <p:sp>
        <p:nvSpPr>
          <p:cNvPr name="TextBox 32" id="32"/>
          <p:cNvSpPr txBox="true"/>
          <p:nvPr/>
        </p:nvSpPr>
        <p:spPr>
          <a:xfrm rot="0">
            <a:off x="9288046" y="5379830"/>
            <a:ext cx="6659005" cy="556895"/>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Popular Job Locations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23378" y="1617613"/>
            <a:ext cx="14441095" cy="7051773"/>
            <a:chOff x="0" y="0"/>
            <a:chExt cx="18758712" cy="9160122"/>
          </a:xfrm>
        </p:grpSpPr>
        <p:sp>
          <p:nvSpPr>
            <p:cNvPr name="Freeform 6" id="6"/>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7" id="7"/>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sp>
        <p:nvSpPr>
          <p:cNvPr name="AutoShape 8" id="8"/>
          <p:cNvSpPr/>
          <p:nvPr/>
        </p:nvSpPr>
        <p:spPr>
          <a:xfrm>
            <a:off x="9143926" y="2554946"/>
            <a:ext cx="0" cy="5582144"/>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4588821" y="2015000"/>
            <a:ext cx="1154593" cy="321067"/>
            <a:chOff x="0" y="0"/>
            <a:chExt cx="1539457" cy="428090"/>
          </a:xfrm>
        </p:grpSpPr>
        <p:grpSp>
          <p:nvGrpSpPr>
            <p:cNvPr name="Group 10" id="10"/>
            <p:cNvGrpSpPr/>
            <p:nvPr/>
          </p:nvGrpSpPr>
          <p:grpSpPr>
            <a:xfrm rot="0">
              <a:off x="0" y="0"/>
              <a:ext cx="428090" cy="4280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56206" y="0"/>
              <a:ext cx="428090" cy="4280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11367" y="0"/>
              <a:ext cx="428090" cy="42809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19" id="19"/>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0" id="20"/>
          <p:cNvGrpSpPr/>
          <p:nvPr/>
        </p:nvGrpSpPr>
        <p:grpSpPr>
          <a:xfrm rot="0">
            <a:off x="-987438" y="7593839"/>
            <a:ext cx="3629641" cy="36296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906354" y="5984349"/>
            <a:ext cx="705891" cy="70589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3647827" y="2787459"/>
            <a:ext cx="4427175" cy="3482464"/>
          </a:xfrm>
          <a:custGeom>
            <a:avLst/>
            <a:gdLst/>
            <a:ahLst/>
            <a:cxnLst/>
            <a:rect r="r" b="b" t="t" l="l"/>
            <a:pathLst>
              <a:path h="3482464" w="4427175">
                <a:moveTo>
                  <a:pt x="0" y="0"/>
                </a:moveTo>
                <a:lnTo>
                  <a:pt x="4427175" y="0"/>
                </a:lnTo>
                <a:lnTo>
                  <a:pt x="4427175" y="3482464"/>
                </a:lnTo>
                <a:lnTo>
                  <a:pt x="0" y="3482464"/>
                </a:lnTo>
                <a:lnTo>
                  <a:pt x="0" y="0"/>
                </a:lnTo>
                <a:close/>
              </a:path>
            </a:pathLst>
          </a:custGeom>
          <a:blipFill>
            <a:blip r:embed="rId2"/>
            <a:stretch>
              <a:fillRect l="0" t="0" r="0" b="0"/>
            </a:stretch>
          </a:blipFill>
        </p:spPr>
      </p:sp>
      <p:sp>
        <p:nvSpPr>
          <p:cNvPr name="Freeform 27" id="27"/>
          <p:cNvSpPr/>
          <p:nvPr/>
        </p:nvSpPr>
        <p:spPr>
          <a:xfrm flipH="false" flipV="false" rot="0">
            <a:off x="10028948" y="2698017"/>
            <a:ext cx="5177201" cy="3585623"/>
          </a:xfrm>
          <a:custGeom>
            <a:avLst/>
            <a:gdLst/>
            <a:ahLst/>
            <a:cxnLst/>
            <a:rect r="r" b="b" t="t" l="l"/>
            <a:pathLst>
              <a:path h="3585623" w="5177201">
                <a:moveTo>
                  <a:pt x="0" y="0"/>
                </a:moveTo>
                <a:lnTo>
                  <a:pt x="5177201" y="0"/>
                </a:lnTo>
                <a:lnTo>
                  <a:pt x="5177201" y="3585624"/>
                </a:lnTo>
                <a:lnTo>
                  <a:pt x="0" y="3585624"/>
                </a:lnTo>
                <a:lnTo>
                  <a:pt x="0" y="0"/>
                </a:lnTo>
                <a:close/>
              </a:path>
            </a:pathLst>
          </a:custGeom>
          <a:blipFill>
            <a:blip r:embed="rId3"/>
            <a:stretch>
              <a:fillRect l="0" t="0" r="0" b="0"/>
            </a:stretch>
          </a:blipFill>
        </p:spPr>
      </p:sp>
      <p:sp>
        <p:nvSpPr>
          <p:cNvPr name="TextBox 28" id="28"/>
          <p:cNvSpPr txBox="true"/>
          <p:nvPr/>
        </p:nvSpPr>
        <p:spPr>
          <a:xfrm rot="0">
            <a:off x="2593321" y="1681821"/>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ea typeface="Asap Condensed Bold"/>
                <a:cs typeface="Asap Condensed Bold"/>
                <a:sym typeface="Asap Condensed Bold"/>
              </a:rPr>
              <a:t>INSIGHT</a:t>
            </a:r>
          </a:p>
        </p:txBody>
      </p:sp>
      <p:sp>
        <p:nvSpPr>
          <p:cNvPr name="TextBox 29" id="29"/>
          <p:cNvSpPr txBox="true"/>
          <p:nvPr/>
        </p:nvSpPr>
        <p:spPr>
          <a:xfrm rot="0">
            <a:off x="2940853" y="6907262"/>
            <a:ext cx="5841123" cy="1762125"/>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Hampir seperempat dari total lowongan masih disponsori. Sponsorisasi tetap menjadi faktor penting dalam merekrut tenaga kerja di Amerika, terutama untuk posisi-posisi tertentu.</a:t>
            </a:r>
          </a:p>
          <a:p>
            <a:pPr algn="l">
              <a:lnSpc>
                <a:spcPts val="2849"/>
              </a:lnSpc>
            </a:pPr>
          </a:p>
        </p:txBody>
      </p:sp>
      <p:sp>
        <p:nvSpPr>
          <p:cNvPr name="TextBox 30" id="30"/>
          <p:cNvSpPr txBox="true"/>
          <p:nvPr/>
        </p:nvSpPr>
        <p:spPr>
          <a:xfrm rot="0">
            <a:off x="2940853" y="6193723"/>
            <a:ext cx="5841123" cy="556895"/>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Job Sponsorship Trends</a:t>
            </a:r>
          </a:p>
        </p:txBody>
      </p:sp>
      <p:sp>
        <p:nvSpPr>
          <p:cNvPr name="TextBox 31" id="31"/>
          <p:cNvSpPr txBox="true"/>
          <p:nvPr/>
        </p:nvSpPr>
        <p:spPr>
          <a:xfrm rot="0">
            <a:off x="9458251" y="6893493"/>
            <a:ext cx="6441176" cy="1762125"/>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Mayoritas lowongan pekerjaan adalah untuk posisi full-time, menunjukkan kebutuhan akan karyawan yang siap bekerja secara penuh. Kontrak juga merupakan pilihan populer, memberikan fleksibilitas bagi perusahaan dan karyawan.</a:t>
            </a:r>
          </a:p>
          <a:p>
            <a:pPr algn="l">
              <a:lnSpc>
                <a:spcPts val="2849"/>
              </a:lnSpc>
            </a:pPr>
          </a:p>
        </p:txBody>
      </p:sp>
      <p:sp>
        <p:nvSpPr>
          <p:cNvPr name="TextBox 32" id="32"/>
          <p:cNvSpPr txBox="true"/>
          <p:nvPr/>
        </p:nvSpPr>
        <p:spPr>
          <a:xfrm rot="0">
            <a:off x="10234399" y="6193723"/>
            <a:ext cx="4766300" cy="556895"/>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Job Type Preferences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23378" y="1617613"/>
            <a:ext cx="14441095" cy="7051773"/>
            <a:chOff x="0" y="0"/>
            <a:chExt cx="18758712" cy="9160122"/>
          </a:xfrm>
        </p:grpSpPr>
        <p:sp>
          <p:nvSpPr>
            <p:cNvPr name="Freeform 6" id="6"/>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7" id="7"/>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8" id="8"/>
          <p:cNvGrpSpPr/>
          <p:nvPr/>
        </p:nvGrpSpPr>
        <p:grpSpPr>
          <a:xfrm rot="0">
            <a:off x="14588821" y="2015000"/>
            <a:ext cx="1154593" cy="321067"/>
            <a:chOff x="0" y="0"/>
            <a:chExt cx="1539457" cy="428090"/>
          </a:xfrm>
        </p:grpSpPr>
        <p:grpSp>
          <p:nvGrpSpPr>
            <p:cNvPr name="Group 9" id="9"/>
            <p:cNvGrpSpPr/>
            <p:nvPr/>
          </p:nvGrpSpPr>
          <p:grpSpPr>
            <a:xfrm rot="0">
              <a:off x="0" y="0"/>
              <a:ext cx="428090" cy="4280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56206"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11367"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18" id="18"/>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19" id="19"/>
          <p:cNvGrpSpPr/>
          <p:nvPr/>
        </p:nvGrpSpPr>
        <p:grpSpPr>
          <a:xfrm rot="0">
            <a:off x="-987438" y="7593839"/>
            <a:ext cx="3629641" cy="362964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6906354" y="5984349"/>
            <a:ext cx="705891" cy="70589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965840" y="2698017"/>
            <a:ext cx="7237640" cy="5529882"/>
          </a:xfrm>
          <a:custGeom>
            <a:avLst/>
            <a:gdLst/>
            <a:ahLst/>
            <a:cxnLst/>
            <a:rect r="r" b="b" t="t" l="l"/>
            <a:pathLst>
              <a:path h="5529882" w="7237640">
                <a:moveTo>
                  <a:pt x="0" y="0"/>
                </a:moveTo>
                <a:lnTo>
                  <a:pt x="7237640" y="0"/>
                </a:lnTo>
                <a:lnTo>
                  <a:pt x="7237640" y="5529882"/>
                </a:lnTo>
                <a:lnTo>
                  <a:pt x="0" y="5529882"/>
                </a:lnTo>
                <a:lnTo>
                  <a:pt x="0" y="0"/>
                </a:lnTo>
                <a:close/>
              </a:path>
            </a:pathLst>
          </a:custGeom>
          <a:blipFill>
            <a:blip r:embed="rId2"/>
            <a:stretch>
              <a:fillRect l="0" t="0" r="0" b="0"/>
            </a:stretch>
          </a:blipFill>
        </p:spPr>
      </p:sp>
      <p:sp>
        <p:nvSpPr>
          <p:cNvPr name="TextBox 26" id="26"/>
          <p:cNvSpPr txBox="true"/>
          <p:nvPr/>
        </p:nvSpPr>
        <p:spPr>
          <a:xfrm rot="0">
            <a:off x="2593321" y="1681821"/>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ea typeface="Asap Condensed Bold"/>
                <a:cs typeface="Asap Condensed Bold"/>
                <a:sym typeface="Asap Condensed Bold"/>
              </a:rPr>
              <a:t>INSIGHT</a:t>
            </a:r>
          </a:p>
        </p:txBody>
      </p:sp>
      <p:grpSp>
        <p:nvGrpSpPr>
          <p:cNvPr name="Group 27" id="27"/>
          <p:cNvGrpSpPr/>
          <p:nvPr/>
        </p:nvGrpSpPr>
        <p:grpSpPr>
          <a:xfrm rot="0">
            <a:off x="9203480" y="4105704"/>
            <a:ext cx="6040217" cy="2714508"/>
            <a:chOff x="0" y="0"/>
            <a:chExt cx="8053623" cy="3619345"/>
          </a:xfrm>
        </p:grpSpPr>
        <p:sp>
          <p:nvSpPr>
            <p:cNvPr name="TextBox 28" id="28"/>
            <p:cNvSpPr txBox="true"/>
            <p:nvPr/>
          </p:nvSpPr>
          <p:spPr>
            <a:xfrm rot="0">
              <a:off x="561430" y="793595"/>
              <a:ext cx="7492192" cy="2825750"/>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Metode pendaftaran offsite apply mendominasi. Banyak perusahaan menggunakan platform luar untuk menerima aplikasi pekerjaan, menunjukkan pentingnya kehadiran online dan teknologi dalam proses rekrutmen saat ini.</a:t>
              </a:r>
            </a:p>
            <a:p>
              <a:pPr algn="l">
                <a:lnSpc>
                  <a:spcPts val="2849"/>
                </a:lnSpc>
              </a:pPr>
            </a:p>
          </p:txBody>
        </p:sp>
        <p:sp>
          <p:nvSpPr>
            <p:cNvPr name="TextBox 29" id="29"/>
            <p:cNvSpPr txBox="true"/>
            <p:nvPr/>
          </p:nvSpPr>
          <p:spPr>
            <a:xfrm rot="0">
              <a:off x="0" y="-76200"/>
              <a:ext cx="7180455" cy="717127"/>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Common Application Methods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56D2"/>
        </a:solidFill>
      </p:bgPr>
    </p:bg>
    <p:spTree>
      <p:nvGrpSpPr>
        <p:cNvPr id="1" name=""/>
        <p:cNvGrpSpPr/>
        <p:nvPr/>
      </p:nvGrpSpPr>
      <p:grpSpPr>
        <a:xfrm>
          <a:off x="0" y="0"/>
          <a:ext cx="0" cy="0"/>
          <a:chOff x="0" y="0"/>
          <a:chExt cx="0" cy="0"/>
        </a:xfrm>
      </p:grpSpPr>
      <p:grpSp>
        <p:nvGrpSpPr>
          <p:cNvPr name="Group 2" id="2"/>
          <p:cNvGrpSpPr/>
          <p:nvPr/>
        </p:nvGrpSpPr>
        <p:grpSpPr>
          <a:xfrm rot="0">
            <a:off x="604505" y="382412"/>
            <a:ext cx="2896113" cy="28961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5429887" y="7635812"/>
            <a:ext cx="2067149" cy="20671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55855" y="140438"/>
            <a:ext cx="16976201" cy="9943844"/>
            <a:chOff x="0" y="0"/>
            <a:chExt cx="18758712" cy="10987954"/>
          </a:xfrm>
        </p:grpSpPr>
        <p:sp>
          <p:nvSpPr>
            <p:cNvPr name="Freeform 9" id="9"/>
            <p:cNvSpPr/>
            <p:nvPr/>
          </p:nvSpPr>
          <p:spPr>
            <a:xfrm flipH="false" flipV="false" rot="0">
              <a:off x="31750" y="31750"/>
              <a:ext cx="18695212" cy="10924453"/>
            </a:xfrm>
            <a:custGeom>
              <a:avLst/>
              <a:gdLst/>
              <a:ahLst/>
              <a:cxnLst/>
              <a:rect r="r" b="b" t="t" l="l"/>
              <a:pathLst>
                <a:path h="10924453" w="18695212">
                  <a:moveTo>
                    <a:pt x="18602502" y="10924453"/>
                  </a:moveTo>
                  <a:lnTo>
                    <a:pt x="92710" y="10924453"/>
                  </a:lnTo>
                  <a:cubicBezTo>
                    <a:pt x="41910" y="10924453"/>
                    <a:pt x="0" y="10882543"/>
                    <a:pt x="0" y="10831743"/>
                  </a:cubicBezTo>
                  <a:lnTo>
                    <a:pt x="0" y="92710"/>
                  </a:lnTo>
                  <a:cubicBezTo>
                    <a:pt x="0" y="41910"/>
                    <a:pt x="41910" y="0"/>
                    <a:pt x="92710" y="0"/>
                  </a:cubicBezTo>
                  <a:lnTo>
                    <a:pt x="18601232" y="0"/>
                  </a:lnTo>
                  <a:cubicBezTo>
                    <a:pt x="18652032" y="0"/>
                    <a:pt x="18693943" y="41910"/>
                    <a:pt x="18693943" y="92710"/>
                  </a:cubicBezTo>
                  <a:lnTo>
                    <a:pt x="18693943" y="10830474"/>
                  </a:lnTo>
                  <a:cubicBezTo>
                    <a:pt x="18695212" y="10882543"/>
                    <a:pt x="18653302" y="10924453"/>
                    <a:pt x="18602502" y="10924453"/>
                  </a:cubicBezTo>
                  <a:close/>
                </a:path>
              </a:pathLst>
            </a:custGeom>
            <a:solidFill>
              <a:srgbClr val="FFFFFF"/>
            </a:solidFill>
          </p:spPr>
        </p:sp>
        <p:sp>
          <p:nvSpPr>
            <p:cNvPr name="Freeform 10" id="10"/>
            <p:cNvSpPr/>
            <p:nvPr/>
          </p:nvSpPr>
          <p:spPr>
            <a:xfrm flipH="false" flipV="false" rot="0">
              <a:off x="0" y="0"/>
              <a:ext cx="18758712" cy="10987953"/>
            </a:xfrm>
            <a:custGeom>
              <a:avLst/>
              <a:gdLst/>
              <a:ahLst/>
              <a:cxnLst/>
              <a:rect r="r" b="b" t="t" l="l"/>
              <a:pathLst>
                <a:path h="10987953" w="18758712">
                  <a:moveTo>
                    <a:pt x="18634252" y="59690"/>
                  </a:moveTo>
                  <a:cubicBezTo>
                    <a:pt x="18669812" y="59690"/>
                    <a:pt x="18699021" y="88900"/>
                    <a:pt x="18699021" y="124460"/>
                  </a:cubicBezTo>
                  <a:lnTo>
                    <a:pt x="18699021" y="10863493"/>
                  </a:lnTo>
                  <a:cubicBezTo>
                    <a:pt x="18699021" y="10899053"/>
                    <a:pt x="18669812" y="10928263"/>
                    <a:pt x="18634252" y="10928263"/>
                  </a:cubicBezTo>
                  <a:lnTo>
                    <a:pt x="124460" y="10928263"/>
                  </a:lnTo>
                  <a:cubicBezTo>
                    <a:pt x="88900" y="10928263"/>
                    <a:pt x="59690" y="10899053"/>
                    <a:pt x="59690" y="10863493"/>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863493"/>
                  </a:lnTo>
                  <a:cubicBezTo>
                    <a:pt x="0" y="10932074"/>
                    <a:pt x="55880" y="10987953"/>
                    <a:pt x="124460" y="10987953"/>
                  </a:cubicBezTo>
                  <a:lnTo>
                    <a:pt x="18634252" y="10987953"/>
                  </a:lnTo>
                  <a:cubicBezTo>
                    <a:pt x="18702832" y="10987953"/>
                    <a:pt x="18758712" y="10932074"/>
                    <a:pt x="18758712" y="10863493"/>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6104707" y="868166"/>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655902" y="1330314"/>
            <a:ext cx="16976201" cy="27992"/>
          </a:xfrm>
          <a:prstGeom prst="line">
            <a:avLst/>
          </a:prstGeom>
          <a:ln cap="flat" w="57150">
            <a:solidFill>
              <a:srgbClr val="000000"/>
            </a:solidFill>
            <a:prstDash val="solid"/>
            <a:headEnd type="none" len="sm" w="sm"/>
            <a:tailEnd type="none" len="sm" w="sm"/>
          </a:ln>
        </p:spPr>
      </p:sp>
      <p:grpSp>
        <p:nvGrpSpPr>
          <p:cNvPr name="Group 22" id="22"/>
          <p:cNvGrpSpPr/>
          <p:nvPr/>
        </p:nvGrpSpPr>
        <p:grpSpPr>
          <a:xfrm rot="0">
            <a:off x="1028700" y="3912925"/>
            <a:ext cx="1023862" cy="102386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4466603" y="797339"/>
            <a:ext cx="462723" cy="46272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336849" y="755661"/>
            <a:ext cx="3095704" cy="1936222"/>
          </a:xfrm>
          <a:custGeom>
            <a:avLst/>
            <a:gdLst/>
            <a:ahLst/>
            <a:cxnLst/>
            <a:rect r="r" b="b" t="t" l="l"/>
            <a:pathLst>
              <a:path h="1936222" w="3095704">
                <a:moveTo>
                  <a:pt x="0" y="0"/>
                </a:moveTo>
                <a:lnTo>
                  <a:pt x="3095704" y="0"/>
                </a:lnTo>
                <a:lnTo>
                  <a:pt x="3095704" y="1936222"/>
                </a:lnTo>
                <a:lnTo>
                  <a:pt x="0" y="19362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3372263" y="1367832"/>
            <a:ext cx="11557643" cy="8602339"/>
          </a:xfrm>
          <a:custGeom>
            <a:avLst/>
            <a:gdLst/>
            <a:ahLst/>
            <a:cxnLst/>
            <a:rect r="r" b="b" t="t" l="l"/>
            <a:pathLst>
              <a:path h="8602339" w="11557643">
                <a:moveTo>
                  <a:pt x="0" y="0"/>
                </a:moveTo>
                <a:lnTo>
                  <a:pt x="11557643" y="0"/>
                </a:lnTo>
                <a:lnTo>
                  <a:pt x="11557643" y="8602338"/>
                </a:lnTo>
                <a:lnTo>
                  <a:pt x="0" y="8602338"/>
                </a:lnTo>
                <a:lnTo>
                  <a:pt x="0" y="0"/>
                </a:lnTo>
                <a:close/>
              </a:path>
            </a:pathLst>
          </a:custGeom>
          <a:blipFill>
            <a:blip r:embed="rId4"/>
            <a:stretch>
              <a:fillRect l="-122" t="0" r="0" b="-827"/>
            </a:stretch>
          </a:blipFill>
        </p:spPr>
      </p:sp>
      <p:sp>
        <p:nvSpPr>
          <p:cNvPr name="TextBox 30" id="30"/>
          <p:cNvSpPr txBox="true"/>
          <p:nvPr/>
        </p:nvSpPr>
        <p:spPr>
          <a:xfrm rot="0">
            <a:off x="2598137" y="271748"/>
            <a:ext cx="13091725" cy="863051"/>
          </a:xfrm>
          <a:prstGeom prst="rect">
            <a:avLst/>
          </a:prstGeom>
        </p:spPr>
        <p:txBody>
          <a:bodyPr anchor="t" rtlCol="false" tIns="0" lIns="0" bIns="0" rIns="0">
            <a:spAutoFit/>
          </a:bodyPr>
          <a:lstStyle/>
          <a:p>
            <a:pPr algn="ctr">
              <a:lnSpc>
                <a:spcPts val="6994"/>
              </a:lnSpc>
            </a:pPr>
            <a:r>
              <a:rPr lang="en-US" sz="4996" spc="489">
                <a:solidFill>
                  <a:srgbClr val="FFFFFF"/>
                </a:solidFill>
                <a:latin typeface="Asap Condensed Bold"/>
                <a:ea typeface="Asap Condensed Bold"/>
                <a:cs typeface="Asap Condensed Bold"/>
                <a:sym typeface="Asap Condensed Bold"/>
              </a:rPr>
              <a:t>DASHBOARD</a:t>
            </a:r>
          </a:p>
        </p:txBody>
      </p:sp>
      <p:sp>
        <p:nvSpPr>
          <p:cNvPr name="TextBox 31" id="31"/>
          <p:cNvSpPr txBox="true"/>
          <p:nvPr/>
        </p:nvSpPr>
        <p:spPr>
          <a:xfrm rot="0">
            <a:off x="852777" y="9237716"/>
            <a:ext cx="1991987" cy="349250"/>
          </a:xfrm>
          <a:prstGeom prst="rect">
            <a:avLst/>
          </a:prstGeom>
        </p:spPr>
        <p:txBody>
          <a:bodyPr anchor="t" rtlCol="false" tIns="0" lIns="0" bIns="0" rIns="0">
            <a:spAutoFit/>
          </a:bodyPr>
          <a:lstStyle/>
          <a:p>
            <a:pPr algn="ctr">
              <a:lnSpc>
                <a:spcPts val="2800"/>
              </a:lnSpc>
            </a:pPr>
            <a:r>
              <a:rPr lang="en-US" sz="2000" spc="196" u="sng">
                <a:solidFill>
                  <a:srgbClr val="FFFFFF"/>
                </a:solidFill>
                <a:latin typeface="Asap Condensed Bold"/>
                <a:ea typeface="Asap Condensed Bold"/>
                <a:cs typeface="Asap Condensed Bold"/>
                <a:sym typeface="Asap Condensed Bold"/>
              </a:rPr>
              <a:t>👉🏻CLICK HERE👈🏻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494251" y="144891"/>
            <a:ext cx="3363512" cy="33635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37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2" id="22"/>
          <p:cNvGrpSpPr/>
          <p:nvPr/>
        </p:nvGrpSpPr>
        <p:grpSpPr>
          <a:xfrm rot="0">
            <a:off x="3419151" y="8537118"/>
            <a:ext cx="1023862" cy="102386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4857745" y="690402"/>
            <a:ext cx="676596" cy="67659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87438" y="7593839"/>
            <a:ext cx="3629641" cy="362964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2642203" y="5324564"/>
            <a:ext cx="3974493" cy="3171825"/>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Pertimbangkan untuk meningkatkan keterampilan yang diminati pasar, seperti manajemen, kesehatan, penjualan, teknik, dan teknologi informasi. </a:t>
            </a:r>
            <a:r>
              <a:rPr lang="en-US" sz="2499" spc="54">
                <a:solidFill>
                  <a:srgbClr val="000000"/>
                </a:solidFill>
                <a:latin typeface="Dumondi Condensed"/>
                <a:ea typeface="Dumondi Condensed"/>
                <a:cs typeface="Dumondi Condensed"/>
                <a:sym typeface="Dumondi Condensed"/>
              </a:rPr>
              <a:t>Ikuti kursus pelatihan atau sertifikasi dalam bidang-bidang ini untuk meningkatkan daya saing dalam mencari pekerjaan.</a:t>
            </a:r>
          </a:p>
          <a:p>
            <a:pPr algn="l">
              <a:lnSpc>
                <a:spcPts val="2849"/>
              </a:lnSpc>
            </a:pPr>
          </a:p>
        </p:txBody>
      </p:sp>
      <p:sp>
        <p:nvSpPr>
          <p:cNvPr name="TextBox 32" id="32"/>
          <p:cNvSpPr txBox="true"/>
          <p:nvPr/>
        </p:nvSpPr>
        <p:spPr>
          <a:xfrm rot="0">
            <a:off x="2642203" y="3219343"/>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ea typeface="Asap Condensed Bold"/>
                <a:cs typeface="Asap Condensed Bold"/>
                <a:sym typeface="Asap Condensed Bold"/>
              </a:rPr>
              <a:t>RECOMMENDATION</a:t>
            </a:r>
          </a:p>
        </p:txBody>
      </p:sp>
      <p:grpSp>
        <p:nvGrpSpPr>
          <p:cNvPr name="Group 33" id="33"/>
          <p:cNvGrpSpPr/>
          <p:nvPr/>
        </p:nvGrpSpPr>
        <p:grpSpPr>
          <a:xfrm rot="0">
            <a:off x="16906354" y="5984349"/>
            <a:ext cx="705891" cy="70589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923378" y="4599614"/>
            <a:ext cx="4766300" cy="556895"/>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Skill Enhancement</a:t>
            </a:r>
          </a:p>
        </p:txBody>
      </p:sp>
      <p:sp>
        <p:nvSpPr>
          <p:cNvPr name="TextBox 37" id="37"/>
          <p:cNvSpPr txBox="true"/>
          <p:nvPr/>
        </p:nvSpPr>
        <p:spPr>
          <a:xfrm rot="0">
            <a:off x="6955500" y="5324564"/>
            <a:ext cx="3974493" cy="2819400"/>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Jelajahi pasar tenaga kerja lokal di negara bagian atau wilayah lain selain California, Texas, New York, Florida, dan Illinois. </a:t>
            </a:r>
            <a:r>
              <a:rPr lang="en-US" sz="2499" spc="54">
                <a:solidFill>
                  <a:srgbClr val="000000"/>
                </a:solidFill>
                <a:latin typeface="Dumondi Condensed"/>
                <a:ea typeface="Dumondi Condensed"/>
                <a:cs typeface="Dumondi Condensed"/>
                <a:sym typeface="Dumondi Condensed"/>
              </a:rPr>
              <a:t>Kompetisi mungkin lebih sedikit atau permintaan untuk keterampilan khusus mungkin lebih tinggi di tempat lain.</a:t>
            </a:r>
          </a:p>
          <a:p>
            <a:pPr algn="l">
              <a:lnSpc>
                <a:spcPts val="2849"/>
              </a:lnSpc>
            </a:pPr>
          </a:p>
        </p:txBody>
      </p:sp>
      <p:sp>
        <p:nvSpPr>
          <p:cNvPr name="TextBox 38" id="38"/>
          <p:cNvSpPr txBox="true"/>
          <p:nvPr/>
        </p:nvSpPr>
        <p:spPr>
          <a:xfrm rot="0">
            <a:off x="6208277" y="4586605"/>
            <a:ext cx="4979096" cy="556895"/>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Exploring Local Job Markets</a:t>
            </a:r>
          </a:p>
        </p:txBody>
      </p:sp>
      <p:sp>
        <p:nvSpPr>
          <p:cNvPr name="TextBox 39" id="39"/>
          <p:cNvSpPr txBox="true"/>
          <p:nvPr/>
        </p:nvSpPr>
        <p:spPr>
          <a:xfrm rot="0">
            <a:off x="11768921" y="5324564"/>
            <a:ext cx="3974493" cy="2466975"/>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Cari peluang di perusahaan-perusahaan yang menawarkan sponsorisasi pekerjaan.</a:t>
            </a:r>
          </a:p>
          <a:p>
            <a:pPr algn="l">
              <a:lnSpc>
                <a:spcPts val="2849"/>
              </a:lnSpc>
            </a:pPr>
            <a:r>
              <a:rPr lang="en-US" sz="2499" spc="54">
                <a:solidFill>
                  <a:srgbClr val="000000"/>
                </a:solidFill>
                <a:latin typeface="Dumondi Condensed"/>
                <a:ea typeface="Dumondi Condensed"/>
                <a:cs typeface="Dumondi Condensed"/>
                <a:sym typeface="Dumondi Condensed"/>
              </a:rPr>
              <a:t>Ini bisa menjadi jalan untuk memperoleh pekerjaan di perusahaan besar atau mendapatkan posisi yang lebih spesifik.</a:t>
            </a:r>
          </a:p>
        </p:txBody>
      </p:sp>
      <p:sp>
        <p:nvSpPr>
          <p:cNvPr name="TextBox 40" id="40"/>
          <p:cNvSpPr txBox="true"/>
          <p:nvPr/>
        </p:nvSpPr>
        <p:spPr>
          <a:xfrm rot="0">
            <a:off x="10929992" y="4599614"/>
            <a:ext cx="5158728" cy="556895"/>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Leveraging Job Sponsorships</a:t>
            </a:r>
          </a:p>
        </p:txBody>
      </p:sp>
      <p:sp>
        <p:nvSpPr>
          <p:cNvPr name="Freeform 41" id="41"/>
          <p:cNvSpPr/>
          <p:nvPr/>
        </p:nvSpPr>
        <p:spPr>
          <a:xfrm flipH="false" flipV="false" rot="0">
            <a:off x="1273656" y="1190369"/>
            <a:ext cx="1790154" cy="1145699"/>
          </a:xfrm>
          <a:custGeom>
            <a:avLst/>
            <a:gdLst/>
            <a:ahLst/>
            <a:cxnLst/>
            <a:rect r="r" b="b" t="t" l="l"/>
            <a:pathLst>
              <a:path h="1145699" w="1790154">
                <a:moveTo>
                  <a:pt x="0" y="0"/>
                </a:moveTo>
                <a:lnTo>
                  <a:pt x="1790155" y="0"/>
                </a:lnTo>
                <a:lnTo>
                  <a:pt x="1790155"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494251" y="144891"/>
            <a:ext cx="3363512" cy="33635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37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2" id="22"/>
          <p:cNvGrpSpPr/>
          <p:nvPr/>
        </p:nvGrpSpPr>
        <p:grpSpPr>
          <a:xfrm rot="0">
            <a:off x="3419151" y="8537118"/>
            <a:ext cx="1023862" cy="102386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4857745" y="690402"/>
            <a:ext cx="676596" cy="67659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87438" y="7593839"/>
            <a:ext cx="3629641" cy="362964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3905176" y="5620725"/>
            <a:ext cx="5238750" cy="2114550"/>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Pertimbangkan opsi kontrak atau part-time selain full-time, terutama jika cocok dengan preferensi dan kebutuhan pribadi. </a:t>
            </a:r>
            <a:r>
              <a:rPr lang="en-US" sz="2499" spc="54">
                <a:solidFill>
                  <a:srgbClr val="000000"/>
                </a:solidFill>
                <a:latin typeface="Dumondi Condensed"/>
                <a:ea typeface="Dumondi Condensed"/>
                <a:cs typeface="Dumondi Condensed"/>
                <a:sym typeface="Dumondi Condensed"/>
              </a:rPr>
              <a:t>Ini bisa memberikan fleksibilitas dalam jadwal dan pengalaman kerja yang berbeda.</a:t>
            </a:r>
          </a:p>
          <a:p>
            <a:pPr algn="l">
              <a:lnSpc>
                <a:spcPts val="2849"/>
              </a:lnSpc>
            </a:pPr>
          </a:p>
        </p:txBody>
      </p:sp>
      <p:sp>
        <p:nvSpPr>
          <p:cNvPr name="TextBox 32" id="32"/>
          <p:cNvSpPr txBox="true"/>
          <p:nvPr/>
        </p:nvSpPr>
        <p:spPr>
          <a:xfrm rot="0">
            <a:off x="2642203" y="3219343"/>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ea typeface="Asap Condensed Bold"/>
                <a:cs typeface="Asap Condensed Bold"/>
                <a:sym typeface="Asap Condensed Bold"/>
              </a:rPr>
              <a:t>RECOMMENDATION</a:t>
            </a:r>
          </a:p>
        </p:txBody>
      </p:sp>
      <p:grpSp>
        <p:nvGrpSpPr>
          <p:cNvPr name="Group 33" id="33"/>
          <p:cNvGrpSpPr/>
          <p:nvPr/>
        </p:nvGrpSpPr>
        <p:grpSpPr>
          <a:xfrm rot="0">
            <a:off x="16906354" y="5984349"/>
            <a:ext cx="705891" cy="70589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3255018" y="4599614"/>
            <a:ext cx="5238750" cy="556895"/>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Flexibility in Job Types</a:t>
            </a:r>
          </a:p>
        </p:txBody>
      </p:sp>
      <p:sp>
        <p:nvSpPr>
          <p:cNvPr name="TextBox 37" id="37"/>
          <p:cNvSpPr txBox="true"/>
          <p:nvPr/>
        </p:nvSpPr>
        <p:spPr>
          <a:xfrm rot="0">
            <a:off x="9611594" y="5620725"/>
            <a:ext cx="5238750" cy="1762125"/>
          </a:xfrm>
          <a:prstGeom prst="rect">
            <a:avLst/>
          </a:prstGeom>
        </p:spPr>
        <p:txBody>
          <a:bodyPr anchor="t" rtlCol="false" tIns="0" lIns="0" bIns="0" rIns="0">
            <a:spAutoFit/>
          </a:bodyPr>
          <a:lstStyle/>
          <a:p>
            <a:pPr algn="l">
              <a:lnSpc>
                <a:spcPts val="2849"/>
              </a:lnSpc>
            </a:pPr>
            <a:r>
              <a:rPr lang="en-US" sz="2499" spc="54">
                <a:solidFill>
                  <a:srgbClr val="000000"/>
                </a:solidFill>
                <a:latin typeface="Dumondi Condensed"/>
                <a:ea typeface="Dumondi Condensed"/>
                <a:cs typeface="Dumondi Condensed"/>
                <a:sym typeface="Dumondi Condensed"/>
              </a:rPr>
              <a:t>Perhatikan metode pendaftaran yang digunakan oleh perusahaan. </a:t>
            </a:r>
            <a:r>
              <a:rPr lang="en-US" sz="2499" spc="54">
                <a:solidFill>
                  <a:srgbClr val="000000"/>
                </a:solidFill>
                <a:latin typeface="Dumondi Condensed"/>
                <a:ea typeface="Dumondi Condensed"/>
                <a:cs typeface="Dumondi Condensed"/>
                <a:sym typeface="Dumondi Condensed"/>
              </a:rPr>
              <a:t>Memiliki profil yang teratur dan aktual di platform pencarian kerja seperti LinkedIn atau situs web perusahaan dapat meningkatkan visibilitas dan kesempatan mendapatkan pekerjaan.</a:t>
            </a:r>
          </a:p>
        </p:txBody>
      </p:sp>
      <p:sp>
        <p:nvSpPr>
          <p:cNvPr name="TextBox 38" id="38"/>
          <p:cNvSpPr txBox="true"/>
          <p:nvPr/>
        </p:nvSpPr>
        <p:spPr>
          <a:xfrm rot="0">
            <a:off x="9537279" y="4318626"/>
            <a:ext cx="5313065" cy="1118870"/>
          </a:xfrm>
          <a:prstGeom prst="rect">
            <a:avLst/>
          </a:prstGeom>
        </p:spPr>
        <p:txBody>
          <a:bodyPr anchor="t" rtlCol="false" tIns="0" lIns="0" bIns="0" rIns="0">
            <a:spAutoFit/>
          </a:bodyPr>
          <a:lstStyle/>
          <a:p>
            <a:pPr algn="ctr">
              <a:lnSpc>
                <a:spcPts val="4480"/>
              </a:lnSpc>
            </a:pPr>
            <a:r>
              <a:rPr lang="en-US" sz="3200">
                <a:solidFill>
                  <a:srgbClr val="000000"/>
                </a:solidFill>
                <a:latin typeface="Asap Condensed Bold"/>
                <a:ea typeface="Asap Condensed Bold"/>
                <a:cs typeface="Asap Condensed Bold"/>
                <a:sym typeface="Asap Condensed Bold"/>
              </a:rPr>
              <a:t>Utilizing Appropriate Application Platforms</a:t>
            </a:r>
          </a:p>
        </p:txBody>
      </p:sp>
      <p:sp>
        <p:nvSpPr>
          <p:cNvPr name="Freeform 39" id="39"/>
          <p:cNvSpPr/>
          <p:nvPr/>
        </p:nvSpPr>
        <p:spPr>
          <a:xfrm flipH="false" flipV="false" rot="0">
            <a:off x="1273656" y="1190369"/>
            <a:ext cx="1790154" cy="1145699"/>
          </a:xfrm>
          <a:custGeom>
            <a:avLst/>
            <a:gdLst/>
            <a:ahLst/>
            <a:cxnLst/>
            <a:rect r="r" b="b" t="t" l="l"/>
            <a:pathLst>
              <a:path h="1145699" w="1790154">
                <a:moveTo>
                  <a:pt x="0" y="0"/>
                </a:moveTo>
                <a:lnTo>
                  <a:pt x="1790155" y="0"/>
                </a:lnTo>
                <a:lnTo>
                  <a:pt x="1790155"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14405" y="8039581"/>
            <a:ext cx="3183899" cy="31838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425393" y="-728463"/>
            <a:ext cx="3363512" cy="33635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906354" y="5984349"/>
            <a:ext cx="705891" cy="7058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68658" y="1443591"/>
            <a:ext cx="13350684" cy="7399817"/>
            <a:chOff x="0" y="0"/>
            <a:chExt cx="21083246" cy="11685706"/>
          </a:xfrm>
        </p:grpSpPr>
        <p:sp>
          <p:nvSpPr>
            <p:cNvPr name="Freeform 12" id="12"/>
            <p:cNvSpPr/>
            <p:nvPr/>
          </p:nvSpPr>
          <p:spPr>
            <a:xfrm flipH="false" flipV="false" rot="0">
              <a:off x="31750" y="31750"/>
              <a:ext cx="21019746" cy="11622206"/>
            </a:xfrm>
            <a:custGeom>
              <a:avLst/>
              <a:gdLst/>
              <a:ahLst/>
              <a:cxnLst/>
              <a:rect r="r" b="b" t="t" l="l"/>
              <a:pathLst>
                <a:path h="11622206" w="21019746">
                  <a:moveTo>
                    <a:pt x="20927036" y="11622206"/>
                  </a:moveTo>
                  <a:lnTo>
                    <a:pt x="92710" y="11622206"/>
                  </a:lnTo>
                  <a:cubicBezTo>
                    <a:pt x="41910" y="11622206"/>
                    <a:pt x="0" y="11580295"/>
                    <a:pt x="0" y="11529495"/>
                  </a:cubicBezTo>
                  <a:lnTo>
                    <a:pt x="0" y="92710"/>
                  </a:lnTo>
                  <a:cubicBezTo>
                    <a:pt x="0" y="41910"/>
                    <a:pt x="41910" y="0"/>
                    <a:pt x="92710" y="0"/>
                  </a:cubicBezTo>
                  <a:lnTo>
                    <a:pt x="20925766" y="0"/>
                  </a:lnTo>
                  <a:cubicBezTo>
                    <a:pt x="20976566" y="0"/>
                    <a:pt x="21018477" y="41910"/>
                    <a:pt x="21018477" y="92710"/>
                  </a:cubicBezTo>
                  <a:lnTo>
                    <a:pt x="21018477" y="11528226"/>
                  </a:lnTo>
                  <a:cubicBezTo>
                    <a:pt x="21019746" y="11580295"/>
                    <a:pt x="20977836" y="11622206"/>
                    <a:pt x="20927036" y="11622206"/>
                  </a:cubicBezTo>
                  <a:close/>
                </a:path>
              </a:pathLst>
            </a:custGeom>
            <a:solidFill>
              <a:srgbClr val="FFFFFF"/>
            </a:solidFill>
          </p:spPr>
        </p:sp>
        <p:sp>
          <p:nvSpPr>
            <p:cNvPr name="Freeform 13" id="13"/>
            <p:cNvSpPr/>
            <p:nvPr/>
          </p:nvSpPr>
          <p:spPr>
            <a:xfrm flipH="false" flipV="false" rot="0">
              <a:off x="0" y="0"/>
              <a:ext cx="21083246" cy="11685706"/>
            </a:xfrm>
            <a:custGeom>
              <a:avLst/>
              <a:gdLst/>
              <a:ahLst/>
              <a:cxnLst/>
              <a:rect r="r" b="b" t="t" l="l"/>
              <a:pathLst>
                <a:path h="11685706" w="21083246">
                  <a:moveTo>
                    <a:pt x="20958786" y="59690"/>
                  </a:moveTo>
                  <a:cubicBezTo>
                    <a:pt x="20994346" y="59690"/>
                    <a:pt x="21023556" y="88900"/>
                    <a:pt x="21023556" y="124460"/>
                  </a:cubicBezTo>
                  <a:lnTo>
                    <a:pt x="21023556" y="11561246"/>
                  </a:lnTo>
                  <a:cubicBezTo>
                    <a:pt x="21023556" y="11596806"/>
                    <a:pt x="20994346" y="11626016"/>
                    <a:pt x="20958786" y="11626016"/>
                  </a:cubicBezTo>
                  <a:lnTo>
                    <a:pt x="124460" y="11626016"/>
                  </a:lnTo>
                  <a:cubicBezTo>
                    <a:pt x="88900" y="11626016"/>
                    <a:pt x="59690" y="11596806"/>
                    <a:pt x="59690" y="1156124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1561246"/>
                  </a:lnTo>
                  <a:cubicBezTo>
                    <a:pt x="0" y="11629826"/>
                    <a:pt x="55880" y="11685706"/>
                    <a:pt x="124460" y="11685706"/>
                  </a:cubicBezTo>
                  <a:lnTo>
                    <a:pt x="20958786" y="11685706"/>
                  </a:lnTo>
                  <a:cubicBezTo>
                    <a:pt x="21027366" y="11685706"/>
                    <a:pt x="21083246" y="11629826"/>
                    <a:pt x="21083246" y="11561246"/>
                  </a:cubicBezTo>
                  <a:lnTo>
                    <a:pt x="21083246" y="124460"/>
                  </a:lnTo>
                  <a:cubicBezTo>
                    <a:pt x="21083246" y="55880"/>
                    <a:pt x="21027366" y="0"/>
                    <a:pt x="20958786" y="0"/>
                  </a:cubicBezTo>
                  <a:close/>
                </a:path>
              </a:pathLst>
            </a:custGeom>
            <a:solidFill>
              <a:srgbClr val="191919"/>
            </a:solidFill>
          </p:spPr>
        </p:sp>
      </p:grpSp>
      <p:grpSp>
        <p:nvGrpSpPr>
          <p:cNvPr name="Group 14" id="14"/>
          <p:cNvGrpSpPr/>
          <p:nvPr/>
        </p:nvGrpSpPr>
        <p:grpSpPr>
          <a:xfrm rot="0">
            <a:off x="14131309" y="1680571"/>
            <a:ext cx="1373752" cy="382011"/>
            <a:chOff x="0" y="0"/>
            <a:chExt cx="1831669" cy="509348"/>
          </a:xfrm>
        </p:grpSpPr>
        <p:grpSp>
          <p:nvGrpSpPr>
            <p:cNvPr name="Group 15" id="15"/>
            <p:cNvGrpSpPr/>
            <p:nvPr/>
          </p:nvGrpSpPr>
          <p:grpSpPr>
            <a:xfrm rot="0">
              <a:off x="0" y="0"/>
              <a:ext cx="509348" cy="50934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8" id="18"/>
            <p:cNvGrpSpPr/>
            <p:nvPr/>
          </p:nvGrpSpPr>
          <p:grpSpPr>
            <a:xfrm rot="0">
              <a:off x="661783" y="0"/>
              <a:ext cx="509348" cy="50934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1" id="21"/>
            <p:cNvGrpSpPr/>
            <p:nvPr/>
          </p:nvGrpSpPr>
          <p:grpSpPr>
            <a:xfrm rot="0">
              <a:off x="1322321" y="0"/>
              <a:ext cx="509348" cy="50934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4" id="24"/>
          <p:cNvGrpSpPr/>
          <p:nvPr/>
        </p:nvGrpSpPr>
        <p:grpSpPr>
          <a:xfrm rot="0">
            <a:off x="5125454" y="8987565"/>
            <a:ext cx="842190" cy="84219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6" id="26"/>
            <p:cNvSpPr txBox="true"/>
            <p:nvPr/>
          </p:nvSpPr>
          <p:spPr>
            <a:xfrm>
              <a:off x="76200" y="28575"/>
              <a:ext cx="660400" cy="708025"/>
            </a:xfrm>
            <a:prstGeom prst="rect">
              <a:avLst/>
            </a:prstGeom>
          </p:spPr>
          <p:txBody>
            <a:bodyPr anchor="ctr" rtlCol="false" tIns="41786" lIns="41786" bIns="41786" rIns="41786"/>
            <a:lstStyle/>
            <a:p>
              <a:pPr algn="ctr">
                <a:lnSpc>
                  <a:spcPts val="2659"/>
                </a:lnSpc>
              </a:pPr>
            </a:p>
          </p:txBody>
        </p:sp>
      </p:grpSp>
      <p:sp>
        <p:nvSpPr>
          <p:cNvPr name="AutoShape 27" id="27"/>
          <p:cNvSpPr/>
          <p:nvPr/>
        </p:nvSpPr>
        <p:spPr>
          <a:xfrm rot="0">
            <a:off x="2876083" y="5580979"/>
            <a:ext cx="2507167" cy="453957"/>
          </a:xfrm>
          <a:prstGeom prst="rect">
            <a:avLst/>
          </a:prstGeom>
          <a:solidFill>
            <a:srgbClr val="4AB1B4"/>
          </a:solidFill>
        </p:spPr>
      </p:sp>
      <p:sp>
        <p:nvSpPr>
          <p:cNvPr name="AutoShape 28" id="28"/>
          <p:cNvSpPr/>
          <p:nvPr/>
        </p:nvSpPr>
        <p:spPr>
          <a:xfrm rot="0">
            <a:off x="5383250" y="5580979"/>
            <a:ext cx="2507167" cy="453957"/>
          </a:xfrm>
          <a:prstGeom prst="rect">
            <a:avLst/>
          </a:prstGeom>
          <a:solidFill>
            <a:srgbClr val="37C9EF"/>
          </a:solidFill>
        </p:spPr>
      </p:sp>
      <p:sp>
        <p:nvSpPr>
          <p:cNvPr name="AutoShape 29" id="29"/>
          <p:cNvSpPr/>
          <p:nvPr/>
        </p:nvSpPr>
        <p:spPr>
          <a:xfrm rot="0">
            <a:off x="7890417" y="5580979"/>
            <a:ext cx="2507167" cy="453957"/>
          </a:xfrm>
          <a:prstGeom prst="rect">
            <a:avLst/>
          </a:prstGeom>
          <a:solidFill>
            <a:srgbClr val="2C92D5"/>
          </a:solidFill>
        </p:spPr>
      </p:sp>
      <p:sp>
        <p:nvSpPr>
          <p:cNvPr name="AutoShape 30" id="30"/>
          <p:cNvSpPr/>
          <p:nvPr/>
        </p:nvSpPr>
        <p:spPr>
          <a:xfrm rot="0">
            <a:off x="10397583" y="5580979"/>
            <a:ext cx="2507167" cy="453957"/>
          </a:xfrm>
          <a:prstGeom prst="rect">
            <a:avLst/>
          </a:prstGeom>
          <a:solidFill>
            <a:srgbClr val="13538A"/>
          </a:solidFill>
        </p:spPr>
      </p:sp>
      <p:sp>
        <p:nvSpPr>
          <p:cNvPr name="AutoShape 31" id="31"/>
          <p:cNvSpPr/>
          <p:nvPr/>
        </p:nvSpPr>
        <p:spPr>
          <a:xfrm rot="0">
            <a:off x="12904750" y="5580979"/>
            <a:ext cx="2507167" cy="453957"/>
          </a:xfrm>
          <a:prstGeom prst="rect">
            <a:avLst/>
          </a:prstGeom>
          <a:solidFill>
            <a:srgbClr val="191919"/>
          </a:solidFill>
        </p:spPr>
      </p:sp>
      <p:sp>
        <p:nvSpPr>
          <p:cNvPr name="TextBox 32" id="32"/>
          <p:cNvSpPr txBox="true"/>
          <p:nvPr/>
        </p:nvSpPr>
        <p:spPr>
          <a:xfrm rot="0">
            <a:off x="2969215" y="5243382"/>
            <a:ext cx="2320902" cy="346643"/>
          </a:xfrm>
          <a:prstGeom prst="rect">
            <a:avLst/>
          </a:prstGeom>
        </p:spPr>
        <p:txBody>
          <a:bodyPr anchor="t" rtlCol="false" tIns="0" lIns="0" bIns="0" rIns="0">
            <a:spAutoFit/>
          </a:bodyPr>
          <a:lstStyle/>
          <a:p>
            <a:pPr algn="ctr">
              <a:lnSpc>
                <a:spcPts val="2849"/>
              </a:lnSpc>
            </a:pPr>
          </a:p>
        </p:txBody>
      </p:sp>
      <p:sp>
        <p:nvSpPr>
          <p:cNvPr name="TextBox 33" id="33"/>
          <p:cNvSpPr txBox="true"/>
          <p:nvPr/>
        </p:nvSpPr>
        <p:spPr>
          <a:xfrm rot="0">
            <a:off x="2969215" y="4176424"/>
            <a:ext cx="2320902" cy="853382"/>
          </a:xfrm>
          <a:prstGeom prst="rect">
            <a:avLst/>
          </a:prstGeom>
        </p:spPr>
        <p:txBody>
          <a:bodyPr anchor="t" rtlCol="false" tIns="0" lIns="0" bIns="0" rIns="0">
            <a:spAutoFit/>
          </a:bodyPr>
          <a:lstStyle/>
          <a:p>
            <a:pPr algn="ctr">
              <a:lnSpc>
                <a:spcPts val="3457"/>
              </a:lnSpc>
            </a:pPr>
            <a:r>
              <a:rPr lang="en-US" sz="2469" spc="96">
                <a:solidFill>
                  <a:srgbClr val="191919"/>
                </a:solidFill>
                <a:latin typeface="Asap Condensed Bold"/>
                <a:ea typeface="Asap Condensed Bold"/>
                <a:cs typeface="Asap Condensed Bold"/>
                <a:sym typeface="Asap Condensed Bold"/>
              </a:rPr>
              <a:t>BUSINESS</a:t>
            </a:r>
          </a:p>
          <a:p>
            <a:pPr algn="ctr" marL="0" indent="0" lvl="0">
              <a:lnSpc>
                <a:spcPts val="3457"/>
              </a:lnSpc>
            </a:pPr>
            <a:r>
              <a:rPr lang="en-US" sz="2469" spc="96">
                <a:solidFill>
                  <a:srgbClr val="191919"/>
                </a:solidFill>
                <a:latin typeface="Asap Condensed Bold"/>
                <a:ea typeface="Asap Condensed Bold"/>
                <a:cs typeface="Asap Condensed Bold"/>
                <a:sym typeface="Asap Condensed Bold"/>
              </a:rPr>
              <a:t>UNDERSTANDING</a:t>
            </a:r>
          </a:p>
        </p:txBody>
      </p:sp>
      <p:sp>
        <p:nvSpPr>
          <p:cNvPr name="TextBox 34" id="34"/>
          <p:cNvSpPr txBox="true"/>
          <p:nvPr/>
        </p:nvSpPr>
        <p:spPr>
          <a:xfrm rot="0">
            <a:off x="6729966" y="7354876"/>
            <a:ext cx="2320902" cy="346643"/>
          </a:xfrm>
          <a:prstGeom prst="rect">
            <a:avLst/>
          </a:prstGeom>
        </p:spPr>
        <p:txBody>
          <a:bodyPr anchor="t" rtlCol="false" tIns="0" lIns="0" bIns="0" rIns="0">
            <a:spAutoFit/>
          </a:bodyPr>
          <a:lstStyle/>
          <a:p>
            <a:pPr algn="ctr">
              <a:lnSpc>
                <a:spcPts val="2849"/>
              </a:lnSpc>
            </a:pPr>
          </a:p>
        </p:txBody>
      </p:sp>
      <p:sp>
        <p:nvSpPr>
          <p:cNvPr name="TextBox 35" id="35"/>
          <p:cNvSpPr txBox="true"/>
          <p:nvPr/>
        </p:nvSpPr>
        <p:spPr>
          <a:xfrm rot="0">
            <a:off x="5476382" y="6341524"/>
            <a:ext cx="2320902" cy="853382"/>
          </a:xfrm>
          <a:prstGeom prst="rect">
            <a:avLst/>
          </a:prstGeom>
        </p:spPr>
        <p:txBody>
          <a:bodyPr anchor="t" rtlCol="false" tIns="0" lIns="0" bIns="0" rIns="0">
            <a:spAutoFit/>
          </a:bodyPr>
          <a:lstStyle/>
          <a:p>
            <a:pPr algn="ctr">
              <a:lnSpc>
                <a:spcPts val="3457"/>
              </a:lnSpc>
            </a:pPr>
            <a:r>
              <a:rPr lang="en-US" sz="2469" spc="96">
                <a:solidFill>
                  <a:srgbClr val="191919"/>
                </a:solidFill>
                <a:latin typeface="Asap Condensed Bold"/>
                <a:ea typeface="Asap Condensed Bold"/>
                <a:cs typeface="Asap Condensed Bold"/>
                <a:sym typeface="Asap Condensed Bold"/>
              </a:rPr>
              <a:t>DATA</a:t>
            </a:r>
          </a:p>
          <a:p>
            <a:pPr algn="ctr" marL="0" indent="0" lvl="0">
              <a:lnSpc>
                <a:spcPts val="3457"/>
              </a:lnSpc>
            </a:pPr>
            <a:r>
              <a:rPr lang="en-US" sz="2469" spc="96">
                <a:solidFill>
                  <a:srgbClr val="191919"/>
                </a:solidFill>
                <a:latin typeface="Asap Condensed Bold"/>
                <a:ea typeface="Asap Condensed Bold"/>
                <a:cs typeface="Asap Condensed Bold"/>
                <a:sym typeface="Asap Condensed Bold"/>
              </a:rPr>
              <a:t>PREPARATION</a:t>
            </a:r>
          </a:p>
        </p:txBody>
      </p:sp>
      <p:sp>
        <p:nvSpPr>
          <p:cNvPr name="TextBox 36" id="36"/>
          <p:cNvSpPr txBox="true"/>
          <p:nvPr/>
        </p:nvSpPr>
        <p:spPr>
          <a:xfrm rot="0">
            <a:off x="7936983" y="5026262"/>
            <a:ext cx="2320902" cy="346643"/>
          </a:xfrm>
          <a:prstGeom prst="rect">
            <a:avLst/>
          </a:prstGeom>
        </p:spPr>
        <p:txBody>
          <a:bodyPr anchor="t" rtlCol="false" tIns="0" lIns="0" bIns="0" rIns="0">
            <a:spAutoFit/>
          </a:bodyPr>
          <a:lstStyle/>
          <a:p>
            <a:pPr algn="ctr">
              <a:lnSpc>
                <a:spcPts val="2849"/>
              </a:lnSpc>
            </a:pPr>
          </a:p>
        </p:txBody>
      </p:sp>
      <p:sp>
        <p:nvSpPr>
          <p:cNvPr name="TextBox 37" id="37"/>
          <p:cNvSpPr txBox="true"/>
          <p:nvPr/>
        </p:nvSpPr>
        <p:spPr>
          <a:xfrm rot="0">
            <a:off x="7936983" y="4393544"/>
            <a:ext cx="2320902" cy="419142"/>
          </a:xfrm>
          <a:prstGeom prst="rect">
            <a:avLst/>
          </a:prstGeom>
        </p:spPr>
        <p:txBody>
          <a:bodyPr anchor="t" rtlCol="false" tIns="0" lIns="0" bIns="0" rIns="0">
            <a:spAutoFit/>
          </a:bodyPr>
          <a:lstStyle/>
          <a:p>
            <a:pPr algn="ctr" marL="0" indent="0" lvl="0">
              <a:lnSpc>
                <a:spcPts val="3457"/>
              </a:lnSpc>
            </a:pPr>
            <a:r>
              <a:rPr lang="en-US" sz="2469" spc="96">
                <a:solidFill>
                  <a:srgbClr val="191919"/>
                </a:solidFill>
                <a:latin typeface="Asap Condensed Bold"/>
                <a:ea typeface="Asap Condensed Bold"/>
                <a:cs typeface="Asap Condensed Bold"/>
                <a:sym typeface="Asap Condensed Bold"/>
              </a:rPr>
              <a:t>MODELLING</a:t>
            </a:r>
          </a:p>
        </p:txBody>
      </p:sp>
      <p:sp>
        <p:nvSpPr>
          <p:cNvPr name="TextBox 38" id="38"/>
          <p:cNvSpPr txBox="true"/>
          <p:nvPr/>
        </p:nvSpPr>
        <p:spPr>
          <a:xfrm rot="0">
            <a:off x="11744300" y="7137756"/>
            <a:ext cx="2320902" cy="346643"/>
          </a:xfrm>
          <a:prstGeom prst="rect">
            <a:avLst/>
          </a:prstGeom>
        </p:spPr>
        <p:txBody>
          <a:bodyPr anchor="t" rtlCol="false" tIns="0" lIns="0" bIns="0" rIns="0">
            <a:spAutoFit/>
          </a:bodyPr>
          <a:lstStyle/>
          <a:p>
            <a:pPr algn="ctr">
              <a:lnSpc>
                <a:spcPts val="2849"/>
              </a:lnSpc>
            </a:pPr>
          </a:p>
        </p:txBody>
      </p:sp>
      <p:sp>
        <p:nvSpPr>
          <p:cNvPr name="TextBox 39" id="39"/>
          <p:cNvSpPr txBox="true"/>
          <p:nvPr/>
        </p:nvSpPr>
        <p:spPr>
          <a:xfrm rot="0">
            <a:off x="10490716" y="6558644"/>
            <a:ext cx="2320902" cy="419142"/>
          </a:xfrm>
          <a:prstGeom prst="rect">
            <a:avLst/>
          </a:prstGeom>
        </p:spPr>
        <p:txBody>
          <a:bodyPr anchor="t" rtlCol="false" tIns="0" lIns="0" bIns="0" rIns="0">
            <a:spAutoFit/>
          </a:bodyPr>
          <a:lstStyle/>
          <a:p>
            <a:pPr algn="ctr" marL="0" indent="0" lvl="0">
              <a:lnSpc>
                <a:spcPts val="3457"/>
              </a:lnSpc>
            </a:pPr>
            <a:r>
              <a:rPr lang="en-US" sz="2469" spc="96">
                <a:solidFill>
                  <a:srgbClr val="191919"/>
                </a:solidFill>
                <a:latin typeface="Asap Condensed Bold"/>
                <a:ea typeface="Asap Condensed Bold"/>
                <a:cs typeface="Asap Condensed Bold"/>
                <a:sym typeface="Asap Condensed Bold"/>
              </a:rPr>
              <a:t>EVALUATION</a:t>
            </a:r>
          </a:p>
        </p:txBody>
      </p:sp>
      <p:sp>
        <p:nvSpPr>
          <p:cNvPr name="TextBox 40" id="40"/>
          <p:cNvSpPr txBox="true"/>
          <p:nvPr/>
        </p:nvSpPr>
        <p:spPr>
          <a:xfrm rot="0">
            <a:off x="12904750" y="5243382"/>
            <a:ext cx="2507167" cy="346643"/>
          </a:xfrm>
          <a:prstGeom prst="rect">
            <a:avLst/>
          </a:prstGeom>
        </p:spPr>
        <p:txBody>
          <a:bodyPr anchor="t" rtlCol="false" tIns="0" lIns="0" bIns="0" rIns="0">
            <a:spAutoFit/>
          </a:bodyPr>
          <a:lstStyle/>
          <a:p>
            <a:pPr algn="ctr">
              <a:lnSpc>
                <a:spcPts val="2849"/>
              </a:lnSpc>
            </a:pPr>
          </a:p>
        </p:txBody>
      </p:sp>
      <p:sp>
        <p:nvSpPr>
          <p:cNvPr name="TextBox 41" id="41"/>
          <p:cNvSpPr txBox="true"/>
          <p:nvPr/>
        </p:nvSpPr>
        <p:spPr>
          <a:xfrm rot="0">
            <a:off x="12904750" y="4176424"/>
            <a:ext cx="2507167" cy="853382"/>
          </a:xfrm>
          <a:prstGeom prst="rect">
            <a:avLst/>
          </a:prstGeom>
        </p:spPr>
        <p:txBody>
          <a:bodyPr anchor="t" rtlCol="false" tIns="0" lIns="0" bIns="0" rIns="0">
            <a:spAutoFit/>
          </a:bodyPr>
          <a:lstStyle/>
          <a:p>
            <a:pPr algn="ctr" marL="0" indent="0" lvl="0">
              <a:lnSpc>
                <a:spcPts val="3457"/>
              </a:lnSpc>
            </a:pPr>
            <a:r>
              <a:rPr lang="en-US" sz="2469" spc="96">
                <a:solidFill>
                  <a:srgbClr val="191919"/>
                </a:solidFill>
                <a:latin typeface="Asap Condensed Bold"/>
                <a:ea typeface="Asap Condensed Bold"/>
                <a:cs typeface="Asap Condensed Bold"/>
                <a:sym typeface="Asap Condensed Bold"/>
              </a:rPr>
              <a:t>INSIGHT &amp; RECOMMENDATION</a:t>
            </a:r>
          </a:p>
        </p:txBody>
      </p:sp>
      <p:sp>
        <p:nvSpPr>
          <p:cNvPr name="Freeform 42" id="42"/>
          <p:cNvSpPr/>
          <p:nvPr/>
        </p:nvSpPr>
        <p:spPr>
          <a:xfrm flipH="false" flipV="false" rot="0">
            <a:off x="3977212" y="5326279"/>
            <a:ext cx="304909" cy="263746"/>
          </a:xfrm>
          <a:custGeom>
            <a:avLst/>
            <a:gdLst/>
            <a:ahLst/>
            <a:cxnLst/>
            <a:rect r="r" b="b" t="t" l="l"/>
            <a:pathLst>
              <a:path h="263746" w="304909">
                <a:moveTo>
                  <a:pt x="0" y="0"/>
                </a:moveTo>
                <a:lnTo>
                  <a:pt x="304909" y="0"/>
                </a:lnTo>
                <a:lnTo>
                  <a:pt x="304909" y="263747"/>
                </a:lnTo>
                <a:lnTo>
                  <a:pt x="0" y="263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false" flipV="false" rot="-10800000">
            <a:off x="6484379" y="6025889"/>
            <a:ext cx="304909" cy="263746"/>
          </a:xfrm>
          <a:custGeom>
            <a:avLst/>
            <a:gdLst/>
            <a:ahLst/>
            <a:cxnLst/>
            <a:rect r="r" b="b" t="t" l="l"/>
            <a:pathLst>
              <a:path h="263746" w="304909">
                <a:moveTo>
                  <a:pt x="0" y="0"/>
                </a:moveTo>
                <a:lnTo>
                  <a:pt x="304908" y="0"/>
                </a:lnTo>
                <a:lnTo>
                  <a:pt x="304908" y="263746"/>
                </a:lnTo>
                <a:lnTo>
                  <a:pt x="0" y="263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4" id="44"/>
          <p:cNvSpPr/>
          <p:nvPr/>
        </p:nvSpPr>
        <p:spPr>
          <a:xfrm flipH="false" flipV="false" rot="-10800000">
            <a:off x="11498713" y="6025889"/>
            <a:ext cx="304909" cy="263746"/>
          </a:xfrm>
          <a:custGeom>
            <a:avLst/>
            <a:gdLst/>
            <a:ahLst/>
            <a:cxnLst/>
            <a:rect r="r" b="b" t="t" l="l"/>
            <a:pathLst>
              <a:path h="263746" w="304909">
                <a:moveTo>
                  <a:pt x="0" y="0"/>
                </a:moveTo>
                <a:lnTo>
                  <a:pt x="304908" y="0"/>
                </a:lnTo>
                <a:lnTo>
                  <a:pt x="304908" y="263746"/>
                </a:lnTo>
                <a:lnTo>
                  <a:pt x="0" y="263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5" id="45"/>
          <p:cNvSpPr/>
          <p:nvPr/>
        </p:nvSpPr>
        <p:spPr>
          <a:xfrm flipH="false" flipV="false" rot="0">
            <a:off x="8991546" y="5326279"/>
            <a:ext cx="304909" cy="263746"/>
          </a:xfrm>
          <a:custGeom>
            <a:avLst/>
            <a:gdLst/>
            <a:ahLst/>
            <a:cxnLst/>
            <a:rect r="r" b="b" t="t" l="l"/>
            <a:pathLst>
              <a:path h="263746" w="304909">
                <a:moveTo>
                  <a:pt x="0" y="0"/>
                </a:moveTo>
                <a:lnTo>
                  <a:pt x="304908" y="0"/>
                </a:lnTo>
                <a:lnTo>
                  <a:pt x="304908" y="263747"/>
                </a:lnTo>
                <a:lnTo>
                  <a:pt x="0" y="263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6" id="46"/>
          <p:cNvSpPr/>
          <p:nvPr/>
        </p:nvSpPr>
        <p:spPr>
          <a:xfrm flipH="false" flipV="false" rot="0">
            <a:off x="13957974" y="5313406"/>
            <a:ext cx="304909" cy="263746"/>
          </a:xfrm>
          <a:custGeom>
            <a:avLst/>
            <a:gdLst/>
            <a:ahLst/>
            <a:cxnLst/>
            <a:rect r="r" b="b" t="t" l="l"/>
            <a:pathLst>
              <a:path h="263746" w="304909">
                <a:moveTo>
                  <a:pt x="0" y="0"/>
                </a:moveTo>
                <a:lnTo>
                  <a:pt x="304909" y="0"/>
                </a:lnTo>
                <a:lnTo>
                  <a:pt x="304909" y="263746"/>
                </a:lnTo>
                <a:lnTo>
                  <a:pt x="0" y="2637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47" id="47"/>
          <p:cNvSpPr/>
          <p:nvPr/>
        </p:nvSpPr>
        <p:spPr>
          <a:xfrm>
            <a:off x="2468658" y="3298832"/>
            <a:ext cx="13350684" cy="0"/>
          </a:xfrm>
          <a:prstGeom prst="line">
            <a:avLst/>
          </a:prstGeom>
          <a:ln cap="flat" w="38100">
            <a:solidFill>
              <a:srgbClr val="000000"/>
            </a:solidFill>
            <a:prstDash val="solid"/>
            <a:headEnd type="none" len="sm" w="sm"/>
            <a:tailEnd type="none" len="sm" w="sm"/>
          </a:ln>
        </p:spPr>
      </p:sp>
      <p:sp>
        <p:nvSpPr>
          <p:cNvPr name="Freeform 48" id="48"/>
          <p:cNvSpPr/>
          <p:nvPr/>
        </p:nvSpPr>
        <p:spPr>
          <a:xfrm flipH="false" flipV="false" rot="0">
            <a:off x="48769" y="7293247"/>
            <a:ext cx="2419889" cy="2993753"/>
          </a:xfrm>
          <a:custGeom>
            <a:avLst/>
            <a:gdLst/>
            <a:ahLst/>
            <a:cxnLst/>
            <a:rect r="r" b="b" t="t" l="l"/>
            <a:pathLst>
              <a:path h="2993753" w="2419889">
                <a:moveTo>
                  <a:pt x="0" y="0"/>
                </a:moveTo>
                <a:lnTo>
                  <a:pt x="2419889" y="0"/>
                </a:lnTo>
                <a:lnTo>
                  <a:pt x="2419889" y="2993753"/>
                </a:lnTo>
                <a:lnTo>
                  <a:pt x="0" y="29937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9" id="49"/>
          <p:cNvSpPr txBox="true"/>
          <p:nvPr/>
        </p:nvSpPr>
        <p:spPr>
          <a:xfrm rot="0">
            <a:off x="4640000" y="1995907"/>
            <a:ext cx="9008000" cy="942096"/>
          </a:xfrm>
          <a:prstGeom prst="rect">
            <a:avLst/>
          </a:prstGeom>
        </p:spPr>
        <p:txBody>
          <a:bodyPr anchor="t" rtlCol="false" tIns="0" lIns="0" bIns="0" rIns="0">
            <a:spAutoFit/>
          </a:bodyPr>
          <a:lstStyle/>
          <a:p>
            <a:pPr algn="ctr" marL="0" indent="0" lvl="0">
              <a:lnSpc>
                <a:spcPts val="7542"/>
              </a:lnSpc>
              <a:spcBef>
                <a:spcPct val="0"/>
              </a:spcBef>
            </a:pPr>
            <a:r>
              <a:rPr lang="en-US" sz="5757" spc="172">
                <a:solidFill>
                  <a:srgbClr val="191919"/>
                </a:solidFill>
                <a:latin typeface="Asap Condensed Bold"/>
                <a:ea typeface="Asap Condensed Bold"/>
                <a:cs typeface="Asap Condensed Bold"/>
                <a:sym typeface="Asap Condensed Bold"/>
              </a:rPr>
              <a:t>PROCCESS</a:t>
            </a:r>
            <a:r>
              <a:rPr lang="en-US" sz="5757" spc="172">
                <a:solidFill>
                  <a:srgbClr val="191919"/>
                </a:solidFill>
                <a:latin typeface="Asap Condensed Bold"/>
                <a:ea typeface="Asap Condensed Bold"/>
                <a:cs typeface="Asap Condensed Bold"/>
                <a:sym typeface="Asap Condensed Bold"/>
              </a:rPr>
              <a:t>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4697" y="1266114"/>
            <a:ext cx="2790777" cy="27907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44651" y="687907"/>
            <a:ext cx="681586" cy="6815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85040" y="8891612"/>
            <a:ext cx="2790777" cy="27907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911846" y="8677522"/>
            <a:ext cx="802223" cy="8022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101021" y="1676569"/>
            <a:ext cx="2423873" cy="1516022"/>
          </a:xfrm>
          <a:custGeom>
            <a:avLst/>
            <a:gdLst/>
            <a:ahLst/>
            <a:cxnLst/>
            <a:rect r="r" b="b" t="t" l="l"/>
            <a:pathLst>
              <a:path h="1516022" w="2423873">
                <a:moveTo>
                  <a:pt x="0" y="0"/>
                </a:moveTo>
                <a:lnTo>
                  <a:pt x="2423873" y="0"/>
                </a:lnTo>
                <a:lnTo>
                  <a:pt x="2423873" y="1516022"/>
                </a:lnTo>
                <a:lnTo>
                  <a:pt x="0" y="1516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678950" y="3445723"/>
            <a:ext cx="8465050" cy="1901144"/>
          </a:xfrm>
          <a:prstGeom prst="rect">
            <a:avLst/>
          </a:prstGeom>
        </p:spPr>
        <p:txBody>
          <a:bodyPr anchor="t" rtlCol="false" tIns="0" lIns="0" bIns="0" rIns="0">
            <a:spAutoFit/>
          </a:bodyPr>
          <a:lstStyle/>
          <a:p>
            <a:pPr algn="l">
              <a:lnSpc>
                <a:spcPts val="15437"/>
              </a:lnSpc>
              <a:spcBef>
                <a:spcPct val="0"/>
              </a:spcBef>
            </a:pPr>
            <a:r>
              <a:rPr lang="en-US" sz="11026">
                <a:solidFill>
                  <a:srgbClr val="000000"/>
                </a:solidFill>
                <a:latin typeface="Asap Condensed Bold"/>
                <a:ea typeface="Asap Condensed Bold"/>
                <a:cs typeface="Asap Condensed Bold"/>
                <a:sym typeface="Asap Condensed Bold"/>
              </a:rPr>
              <a:t>APP</a:t>
            </a:r>
          </a:p>
        </p:txBody>
      </p:sp>
      <p:sp>
        <p:nvSpPr>
          <p:cNvPr name="TextBox 16" id="16"/>
          <p:cNvSpPr txBox="true"/>
          <p:nvPr/>
        </p:nvSpPr>
        <p:spPr>
          <a:xfrm rot="0">
            <a:off x="678950" y="4624033"/>
            <a:ext cx="8465050" cy="2663177"/>
          </a:xfrm>
          <a:prstGeom prst="rect">
            <a:avLst/>
          </a:prstGeom>
        </p:spPr>
        <p:txBody>
          <a:bodyPr anchor="t" rtlCol="false" tIns="0" lIns="0" bIns="0" rIns="0">
            <a:spAutoFit/>
          </a:bodyPr>
          <a:lstStyle/>
          <a:p>
            <a:pPr algn="l">
              <a:lnSpc>
                <a:spcPts val="21735"/>
              </a:lnSpc>
              <a:spcBef>
                <a:spcPct val="0"/>
              </a:spcBef>
            </a:pPr>
            <a:r>
              <a:rPr lang="en-US" sz="15525">
                <a:solidFill>
                  <a:srgbClr val="000000"/>
                </a:solidFill>
                <a:latin typeface="Asap Condensed Bold"/>
                <a:ea typeface="Asap Condensed Bold"/>
                <a:cs typeface="Asap Condensed Bold"/>
                <a:sym typeface="Asap Condensed Bold"/>
              </a:rPr>
              <a:t>INTERFACE</a:t>
            </a:r>
          </a:p>
        </p:txBody>
      </p:sp>
      <p:sp>
        <p:nvSpPr>
          <p:cNvPr name="Freeform 17" id="17"/>
          <p:cNvSpPr/>
          <p:nvPr/>
        </p:nvSpPr>
        <p:spPr>
          <a:xfrm flipH="false" flipV="false" rot="0">
            <a:off x="9810750" y="457982"/>
            <a:ext cx="7785168" cy="9371035"/>
          </a:xfrm>
          <a:custGeom>
            <a:avLst/>
            <a:gdLst/>
            <a:ahLst/>
            <a:cxnLst/>
            <a:rect r="r" b="b" t="t" l="l"/>
            <a:pathLst>
              <a:path h="9371035" w="7785168">
                <a:moveTo>
                  <a:pt x="0" y="0"/>
                </a:moveTo>
                <a:lnTo>
                  <a:pt x="7785168" y="0"/>
                </a:lnTo>
                <a:lnTo>
                  <a:pt x="7785168" y="9371036"/>
                </a:lnTo>
                <a:lnTo>
                  <a:pt x="0" y="9371036"/>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0156" y="7836312"/>
            <a:ext cx="3188056" cy="318805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3195" y="-614342"/>
            <a:ext cx="1643042" cy="16430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191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863697" y="7112323"/>
            <a:ext cx="2790777" cy="27907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949922" y="8123812"/>
            <a:ext cx="767800" cy="7678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1469950"/>
            <a:ext cx="3650997" cy="2283532"/>
          </a:xfrm>
          <a:custGeom>
            <a:avLst/>
            <a:gdLst/>
            <a:ahLst/>
            <a:cxnLst/>
            <a:rect r="r" b="b" t="t" l="l"/>
            <a:pathLst>
              <a:path h="2283532" w="3650997">
                <a:moveTo>
                  <a:pt x="0" y="0"/>
                </a:moveTo>
                <a:lnTo>
                  <a:pt x="3650997" y="0"/>
                </a:lnTo>
                <a:lnTo>
                  <a:pt x="3650997" y="2283532"/>
                </a:lnTo>
                <a:lnTo>
                  <a:pt x="0" y="2283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028700" y="3617688"/>
            <a:ext cx="8115300" cy="1867818"/>
          </a:xfrm>
          <a:prstGeom prst="rect">
            <a:avLst/>
          </a:prstGeom>
        </p:spPr>
        <p:txBody>
          <a:bodyPr anchor="t" rtlCol="false" tIns="0" lIns="0" bIns="0" rIns="0">
            <a:spAutoFit/>
          </a:bodyPr>
          <a:lstStyle/>
          <a:p>
            <a:pPr algn="r">
              <a:lnSpc>
                <a:spcPts val="15174"/>
              </a:lnSpc>
              <a:spcBef>
                <a:spcPct val="0"/>
              </a:spcBef>
            </a:pPr>
            <a:r>
              <a:rPr lang="en-US" sz="10838">
                <a:solidFill>
                  <a:srgbClr val="000000"/>
                </a:solidFill>
                <a:latin typeface="Asap Condensed Bold"/>
                <a:ea typeface="Asap Condensed Bold"/>
                <a:cs typeface="Asap Condensed Bold"/>
                <a:sym typeface="Asap Condensed Bold"/>
              </a:rPr>
              <a:t>THANK</a:t>
            </a:r>
          </a:p>
        </p:txBody>
      </p:sp>
      <p:sp>
        <p:nvSpPr>
          <p:cNvPr name="TextBox 16" id="16"/>
          <p:cNvSpPr txBox="true"/>
          <p:nvPr/>
        </p:nvSpPr>
        <p:spPr>
          <a:xfrm rot="0">
            <a:off x="1028700" y="4617622"/>
            <a:ext cx="8115300" cy="3218690"/>
          </a:xfrm>
          <a:prstGeom prst="rect">
            <a:avLst/>
          </a:prstGeom>
        </p:spPr>
        <p:txBody>
          <a:bodyPr anchor="t" rtlCol="false" tIns="0" lIns="0" bIns="0" rIns="0">
            <a:spAutoFit/>
          </a:bodyPr>
          <a:lstStyle/>
          <a:p>
            <a:pPr algn="r">
              <a:lnSpc>
                <a:spcPts val="26291"/>
              </a:lnSpc>
              <a:spcBef>
                <a:spcPct val="0"/>
              </a:spcBef>
            </a:pPr>
            <a:r>
              <a:rPr lang="en-US" sz="18779">
                <a:solidFill>
                  <a:srgbClr val="000000"/>
                </a:solidFill>
                <a:latin typeface="Asap Condensed Bold"/>
                <a:ea typeface="Asap Condensed Bold"/>
                <a:cs typeface="Asap Condensed Bold"/>
                <a:sym typeface="Asap Condensed Bold"/>
              </a:rPr>
              <a:t>YOU!</a:t>
            </a:r>
          </a:p>
        </p:txBody>
      </p:sp>
      <p:pic>
        <p:nvPicPr>
          <p:cNvPr name="Picture 17" id="17"/>
          <p:cNvPicPr>
            <a:picLocks noChangeAspect="true"/>
          </p:cNvPicPr>
          <p:nvPr/>
        </p:nvPicPr>
        <p:blipFill>
          <a:blip r:embed="rId4"/>
          <a:srcRect l="0" t="0" r="0" b="0"/>
          <a:stretch>
            <a:fillRect/>
          </a:stretch>
        </p:blipFill>
        <p:spPr>
          <a:xfrm flipH="false" flipV="false" rot="0">
            <a:off x="10511781" y="2041211"/>
            <a:ext cx="6082168" cy="688859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8B1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15" id="15"/>
          <p:cNvSpPr/>
          <p:nvPr/>
        </p:nvSpPr>
        <p:spPr>
          <a:xfrm>
            <a:off x="1028700" y="2005522"/>
            <a:ext cx="16230600" cy="0"/>
          </a:xfrm>
          <a:prstGeom prst="line">
            <a:avLst/>
          </a:prstGeom>
          <a:ln cap="flat" w="47625">
            <a:solidFill>
              <a:srgbClr val="000000"/>
            </a:solidFill>
            <a:prstDash val="solid"/>
            <a:headEnd type="none" len="sm" w="sm"/>
            <a:tailEnd type="none" len="sm" w="sm"/>
          </a:ln>
        </p:spPr>
      </p:sp>
      <p:grpSp>
        <p:nvGrpSpPr>
          <p:cNvPr name="Group 16" id="16"/>
          <p:cNvGrpSpPr/>
          <p:nvPr/>
        </p:nvGrpSpPr>
        <p:grpSpPr>
          <a:xfrm rot="0">
            <a:off x="1385451" y="3408815"/>
            <a:ext cx="9329095" cy="3469371"/>
            <a:chOff x="0" y="0"/>
            <a:chExt cx="12438793" cy="4625828"/>
          </a:xfrm>
        </p:grpSpPr>
        <p:sp>
          <p:nvSpPr>
            <p:cNvPr name="TextBox 17" id="17"/>
            <p:cNvSpPr txBox="true"/>
            <p:nvPr/>
          </p:nvSpPr>
          <p:spPr>
            <a:xfrm rot="0">
              <a:off x="0" y="295275"/>
              <a:ext cx="10547224" cy="2753018"/>
            </a:xfrm>
            <a:prstGeom prst="rect">
              <a:avLst/>
            </a:prstGeom>
          </p:spPr>
          <p:txBody>
            <a:bodyPr anchor="t" rtlCol="false" tIns="0" lIns="0" bIns="0" rIns="0">
              <a:spAutoFit/>
            </a:bodyPr>
            <a:lstStyle/>
            <a:p>
              <a:pPr algn="l">
                <a:lnSpc>
                  <a:spcPts val="14858"/>
                </a:lnSpc>
              </a:pPr>
              <a:r>
                <a:rPr lang="en-US" sz="15008">
                  <a:solidFill>
                    <a:srgbClr val="13538A"/>
                  </a:solidFill>
                  <a:latin typeface="Asap Condensed Bold"/>
                  <a:ea typeface="Asap Condensed Bold"/>
                  <a:cs typeface="Asap Condensed Bold"/>
                  <a:sym typeface="Asap Condensed Bold"/>
                </a:rPr>
                <a:t>BUSINESS</a:t>
              </a:r>
            </a:p>
          </p:txBody>
        </p:sp>
        <p:sp>
          <p:nvSpPr>
            <p:cNvPr name="TextBox 18" id="18"/>
            <p:cNvSpPr txBox="true"/>
            <p:nvPr/>
          </p:nvSpPr>
          <p:spPr>
            <a:xfrm rot="0">
              <a:off x="0" y="2949419"/>
              <a:ext cx="12438793" cy="1676409"/>
            </a:xfrm>
            <a:prstGeom prst="rect">
              <a:avLst/>
            </a:prstGeom>
          </p:spPr>
          <p:txBody>
            <a:bodyPr anchor="t" rtlCol="false" tIns="0" lIns="0" bIns="0" rIns="0">
              <a:spAutoFit/>
            </a:bodyPr>
            <a:lstStyle/>
            <a:p>
              <a:pPr algn="just">
                <a:lnSpc>
                  <a:spcPts val="9016"/>
                </a:lnSpc>
              </a:pPr>
              <a:r>
                <a:rPr lang="en-US" sz="9107">
                  <a:solidFill>
                    <a:srgbClr val="F28B1A"/>
                  </a:solidFill>
                  <a:latin typeface="Asap Condensed Bold"/>
                  <a:ea typeface="Asap Condensed Bold"/>
                  <a:cs typeface="Asap Condensed Bold"/>
                  <a:sym typeface="Asap Condensed Bold"/>
                </a:rPr>
                <a:t>UNDERSTANDING</a:t>
              </a:r>
            </a:p>
          </p:txBody>
        </p:sp>
      </p:grpSp>
      <p:pic>
        <p:nvPicPr>
          <p:cNvPr name="Picture 19" id="19"/>
          <p:cNvPicPr>
            <a:picLocks noChangeAspect="true"/>
          </p:cNvPicPr>
          <p:nvPr/>
        </p:nvPicPr>
        <p:blipFill>
          <a:blip r:embed="rId2"/>
          <a:srcRect l="0" t="0" r="0" b="0"/>
          <a:stretch>
            <a:fillRect/>
          </a:stretch>
        </p:blipFill>
        <p:spPr>
          <a:xfrm flipH="false" flipV="false" rot="0">
            <a:off x="12361142" y="2005522"/>
            <a:ext cx="4215026" cy="6909878"/>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8B1A"/>
        </a:solidFill>
      </p:bgPr>
    </p:bg>
    <p:spTree>
      <p:nvGrpSpPr>
        <p:cNvPr id="1" name=""/>
        <p:cNvGrpSpPr/>
        <p:nvPr/>
      </p:nvGrpSpPr>
      <p:grpSpPr>
        <a:xfrm>
          <a:off x="0" y="0"/>
          <a:ext cx="0" cy="0"/>
          <a:chOff x="0" y="0"/>
          <a:chExt cx="0" cy="0"/>
        </a:xfrm>
      </p:grpSpPr>
      <p:grpSp>
        <p:nvGrpSpPr>
          <p:cNvPr name="Group 2" id="2"/>
          <p:cNvGrpSpPr/>
          <p:nvPr/>
        </p:nvGrpSpPr>
        <p:grpSpPr>
          <a:xfrm rot="0">
            <a:off x="1028700" y="645473"/>
            <a:ext cx="16230600" cy="8996054"/>
            <a:chOff x="0" y="0"/>
            <a:chExt cx="21083246" cy="11685706"/>
          </a:xfrm>
        </p:grpSpPr>
        <p:sp>
          <p:nvSpPr>
            <p:cNvPr name="Freeform 3" id="3"/>
            <p:cNvSpPr/>
            <p:nvPr/>
          </p:nvSpPr>
          <p:spPr>
            <a:xfrm flipH="false" flipV="false" rot="0">
              <a:off x="31750" y="31750"/>
              <a:ext cx="21019746" cy="11622206"/>
            </a:xfrm>
            <a:custGeom>
              <a:avLst/>
              <a:gdLst/>
              <a:ahLst/>
              <a:cxnLst/>
              <a:rect r="r" b="b" t="t" l="l"/>
              <a:pathLst>
                <a:path h="11622206" w="21019746">
                  <a:moveTo>
                    <a:pt x="20927036" y="11622206"/>
                  </a:moveTo>
                  <a:lnTo>
                    <a:pt x="92710" y="11622206"/>
                  </a:lnTo>
                  <a:cubicBezTo>
                    <a:pt x="41910" y="11622206"/>
                    <a:pt x="0" y="11580295"/>
                    <a:pt x="0" y="11529495"/>
                  </a:cubicBezTo>
                  <a:lnTo>
                    <a:pt x="0" y="92710"/>
                  </a:lnTo>
                  <a:cubicBezTo>
                    <a:pt x="0" y="41910"/>
                    <a:pt x="41910" y="0"/>
                    <a:pt x="92710" y="0"/>
                  </a:cubicBezTo>
                  <a:lnTo>
                    <a:pt x="20925766" y="0"/>
                  </a:lnTo>
                  <a:cubicBezTo>
                    <a:pt x="20976566" y="0"/>
                    <a:pt x="21018477" y="41910"/>
                    <a:pt x="21018477" y="92710"/>
                  </a:cubicBezTo>
                  <a:lnTo>
                    <a:pt x="21018477" y="11528226"/>
                  </a:lnTo>
                  <a:cubicBezTo>
                    <a:pt x="21019746" y="11580295"/>
                    <a:pt x="20977836" y="11622206"/>
                    <a:pt x="20927036" y="11622206"/>
                  </a:cubicBezTo>
                  <a:close/>
                </a:path>
              </a:pathLst>
            </a:custGeom>
            <a:solidFill>
              <a:srgbClr val="FFFFFF"/>
            </a:solidFill>
          </p:spPr>
        </p:sp>
        <p:sp>
          <p:nvSpPr>
            <p:cNvPr name="Freeform 4" id="4"/>
            <p:cNvSpPr/>
            <p:nvPr/>
          </p:nvSpPr>
          <p:spPr>
            <a:xfrm flipH="false" flipV="false" rot="0">
              <a:off x="0" y="0"/>
              <a:ext cx="21083246" cy="11685706"/>
            </a:xfrm>
            <a:custGeom>
              <a:avLst/>
              <a:gdLst/>
              <a:ahLst/>
              <a:cxnLst/>
              <a:rect r="r" b="b" t="t" l="l"/>
              <a:pathLst>
                <a:path h="11685706" w="21083246">
                  <a:moveTo>
                    <a:pt x="20958786" y="59690"/>
                  </a:moveTo>
                  <a:cubicBezTo>
                    <a:pt x="20994346" y="59690"/>
                    <a:pt x="21023556" y="88900"/>
                    <a:pt x="21023556" y="124460"/>
                  </a:cubicBezTo>
                  <a:lnTo>
                    <a:pt x="21023556" y="11561246"/>
                  </a:lnTo>
                  <a:cubicBezTo>
                    <a:pt x="21023556" y="11596806"/>
                    <a:pt x="20994346" y="11626016"/>
                    <a:pt x="20958786" y="11626016"/>
                  </a:cubicBezTo>
                  <a:lnTo>
                    <a:pt x="124460" y="11626016"/>
                  </a:lnTo>
                  <a:cubicBezTo>
                    <a:pt x="88900" y="11626016"/>
                    <a:pt x="59690" y="11596806"/>
                    <a:pt x="59690" y="1156124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1561246"/>
                  </a:lnTo>
                  <a:cubicBezTo>
                    <a:pt x="0" y="11629826"/>
                    <a:pt x="55880" y="11685706"/>
                    <a:pt x="124460" y="11685706"/>
                  </a:cubicBezTo>
                  <a:lnTo>
                    <a:pt x="20958786" y="11685706"/>
                  </a:lnTo>
                  <a:cubicBezTo>
                    <a:pt x="21027366" y="11685706"/>
                    <a:pt x="21083246" y="11629826"/>
                    <a:pt x="21083246" y="1156124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933572"/>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2690417" y="2937465"/>
            <a:ext cx="4396770" cy="2165816"/>
          </a:xfrm>
          <a:custGeom>
            <a:avLst/>
            <a:gdLst/>
            <a:ahLst/>
            <a:cxnLst/>
            <a:rect r="r" b="b" t="t" l="l"/>
            <a:pathLst>
              <a:path h="2165816" w="4396770">
                <a:moveTo>
                  <a:pt x="0" y="0"/>
                </a:moveTo>
                <a:lnTo>
                  <a:pt x="4396770" y="0"/>
                </a:lnTo>
                <a:lnTo>
                  <a:pt x="4396770" y="2165816"/>
                </a:lnTo>
                <a:lnTo>
                  <a:pt x="0" y="2165816"/>
                </a:lnTo>
                <a:lnTo>
                  <a:pt x="0" y="0"/>
                </a:lnTo>
                <a:close/>
              </a:path>
            </a:pathLst>
          </a:custGeom>
          <a:blipFill>
            <a:blip r:embed="rId2"/>
            <a:stretch>
              <a:fillRect l="0" t="0" r="0" b="0"/>
            </a:stretch>
          </a:blipFill>
        </p:spPr>
      </p:sp>
      <p:sp>
        <p:nvSpPr>
          <p:cNvPr name="Freeform 16" id="16"/>
          <p:cNvSpPr/>
          <p:nvPr/>
        </p:nvSpPr>
        <p:spPr>
          <a:xfrm flipH="false" flipV="false" rot="0">
            <a:off x="12690417" y="5143500"/>
            <a:ext cx="3976846" cy="3339814"/>
          </a:xfrm>
          <a:custGeom>
            <a:avLst/>
            <a:gdLst/>
            <a:ahLst/>
            <a:cxnLst/>
            <a:rect r="r" b="b" t="t" l="l"/>
            <a:pathLst>
              <a:path h="3339814" w="3976846">
                <a:moveTo>
                  <a:pt x="0" y="0"/>
                </a:moveTo>
                <a:lnTo>
                  <a:pt x="3976846" y="0"/>
                </a:lnTo>
                <a:lnTo>
                  <a:pt x="3976846" y="3339814"/>
                </a:lnTo>
                <a:lnTo>
                  <a:pt x="0" y="3339814"/>
                </a:lnTo>
                <a:lnTo>
                  <a:pt x="0" y="0"/>
                </a:lnTo>
                <a:close/>
              </a:path>
            </a:pathLst>
          </a:custGeom>
          <a:blipFill>
            <a:blip r:embed="rId3"/>
            <a:stretch>
              <a:fillRect l="0" t="0" r="0" b="0"/>
            </a:stretch>
          </a:blipFill>
        </p:spPr>
      </p:sp>
      <p:sp>
        <p:nvSpPr>
          <p:cNvPr name="Freeform 17" id="17"/>
          <p:cNvSpPr/>
          <p:nvPr/>
        </p:nvSpPr>
        <p:spPr>
          <a:xfrm flipH="false" flipV="false" rot="0">
            <a:off x="1158201" y="2937465"/>
            <a:ext cx="6955363" cy="5974771"/>
          </a:xfrm>
          <a:custGeom>
            <a:avLst/>
            <a:gdLst/>
            <a:ahLst/>
            <a:cxnLst/>
            <a:rect r="r" b="b" t="t" l="l"/>
            <a:pathLst>
              <a:path h="5974771" w="6955363">
                <a:moveTo>
                  <a:pt x="0" y="0"/>
                </a:moveTo>
                <a:lnTo>
                  <a:pt x="6955363" y="0"/>
                </a:lnTo>
                <a:lnTo>
                  <a:pt x="6955363" y="5974771"/>
                </a:lnTo>
                <a:lnTo>
                  <a:pt x="0" y="5974771"/>
                </a:lnTo>
                <a:lnTo>
                  <a:pt x="0" y="0"/>
                </a:lnTo>
                <a:close/>
              </a:path>
            </a:pathLst>
          </a:custGeom>
          <a:blipFill>
            <a:blip r:embed="rId4"/>
            <a:stretch>
              <a:fillRect l="0" t="0" r="0" b="0"/>
            </a:stretch>
          </a:blipFill>
        </p:spPr>
      </p:sp>
      <p:sp>
        <p:nvSpPr>
          <p:cNvPr name="Freeform 18" id="18"/>
          <p:cNvSpPr/>
          <p:nvPr/>
        </p:nvSpPr>
        <p:spPr>
          <a:xfrm flipH="false" flipV="false" rot="0">
            <a:off x="8055425" y="3161306"/>
            <a:ext cx="4634992" cy="3883951"/>
          </a:xfrm>
          <a:custGeom>
            <a:avLst/>
            <a:gdLst/>
            <a:ahLst/>
            <a:cxnLst/>
            <a:rect r="r" b="b" t="t" l="l"/>
            <a:pathLst>
              <a:path h="3883951" w="4634992">
                <a:moveTo>
                  <a:pt x="0" y="0"/>
                </a:moveTo>
                <a:lnTo>
                  <a:pt x="4634992" y="0"/>
                </a:lnTo>
                <a:lnTo>
                  <a:pt x="4634992" y="3883951"/>
                </a:lnTo>
                <a:lnTo>
                  <a:pt x="0" y="3883951"/>
                </a:lnTo>
                <a:lnTo>
                  <a:pt x="0" y="0"/>
                </a:lnTo>
                <a:close/>
              </a:path>
            </a:pathLst>
          </a:custGeom>
          <a:blipFill>
            <a:blip r:embed="rId5"/>
            <a:stretch>
              <a:fillRect l="0" t="0" r="0" b="0"/>
            </a:stretch>
          </a:blipFill>
        </p:spPr>
      </p:sp>
      <p:sp>
        <p:nvSpPr>
          <p:cNvPr name="TextBox 19" id="19"/>
          <p:cNvSpPr txBox="true"/>
          <p:nvPr/>
        </p:nvSpPr>
        <p:spPr>
          <a:xfrm rot="0">
            <a:off x="1668162" y="1280080"/>
            <a:ext cx="7008284" cy="884629"/>
          </a:xfrm>
          <a:prstGeom prst="rect">
            <a:avLst/>
          </a:prstGeom>
        </p:spPr>
        <p:txBody>
          <a:bodyPr anchor="t" rtlCol="false" tIns="0" lIns="0" bIns="0" rIns="0">
            <a:spAutoFit/>
          </a:bodyPr>
          <a:lstStyle/>
          <a:p>
            <a:pPr algn="just">
              <a:lnSpc>
                <a:spcPts val="6504"/>
              </a:lnSpc>
            </a:pPr>
            <a:r>
              <a:rPr lang="en-US" sz="6570">
                <a:solidFill>
                  <a:srgbClr val="000000"/>
                </a:solidFill>
                <a:latin typeface="Asap Condensed Bold"/>
                <a:ea typeface="Asap Condensed Bold"/>
                <a:cs typeface="Asap Condensed Bold"/>
                <a:sym typeface="Asap Condensed Bold"/>
              </a:rPr>
              <a:t>PROBLEMS  &amp;  GOALS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EFF"/>
        </a:solidFill>
      </p:bgPr>
    </p:bg>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494251" y="144891"/>
            <a:ext cx="3363512" cy="33635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378" y="1763218"/>
            <a:ext cx="14441095" cy="6906169"/>
            <a:chOff x="0" y="0"/>
            <a:chExt cx="18758712" cy="8970984"/>
          </a:xfrm>
        </p:grpSpPr>
        <p:sp>
          <p:nvSpPr>
            <p:cNvPr name="Freeform 9" id="9"/>
            <p:cNvSpPr/>
            <p:nvPr/>
          </p:nvSpPr>
          <p:spPr>
            <a:xfrm flipH="false" flipV="false" rot="0">
              <a:off x="31750" y="31750"/>
              <a:ext cx="18695212" cy="8907484"/>
            </a:xfrm>
            <a:custGeom>
              <a:avLst/>
              <a:gdLst/>
              <a:ahLst/>
              <a:cxnLst/>
              <a:rect r="r" b="b" t="t" l="l"/>
              <a:pathLst>
                <a:path h="8907484" w="18695212">
                  <a:moveTo>
                    <a:pt x="18602502" y="8907484"/>
                  </a:moveTo>
                  <a:lnTo>
                    <a:pt x="92710" y="8907484"/>
                  </a:lnTo>
                  <a:cubicBezTo>
                    <a:pt x="41910" y="8907484"/>
                    <a:pt x="0" y="8865574"/>
                    <a:pt x="0" y="8814774"/>
                  </a:cubicBezTo>
                  <a:lnTo>
                    <a:pt x="0" y="92710"/>
                  </a:lnTo>
                  <a:cubicBezTo>
                    <a:pt x="0" y="41910"/>
                    <a:pt x="41910" y="0"/>
                    <a:pt x="92710" y="0"/>
                  </a:cubicBezTo>
                  <a:lnTo>
                    <a:pt x="18601232" y="0"/>
                  </a:lnTo>
                  <a:cubicBezTo>
                    <a:pt x="18652032" y="0"/>
                    <a:pt x="18693943" y="41910"/>
                    <a:pt x="18693943" y="92710"/>
                  </a:cubicBezTo>
                  <a:lnTo>
                    <a:pt x="18693943" y="8813504"/>
                  </a:lnTo>
                  <a:cubicBezTo>
                    <a:pt x="18695212" y="8865574"/>
                    <a:pt x="18653302" y="8907484"/>
                    <a:pt x="18602502" y="8907484"/>
                  </a:cubicBezTo>
                  <a:close/>
                </a:path>
              </a:pathLst>
            </a:custGeom>
            <a:solidFill>
              <a:srgbClr val="FFFFFF"/>
            </a:solidFill>
          </p:spPr>
        </p:sp>
        <p:sp>
          <p:nvSpPr>
            <p:cNvPr name="Freeform 10" id="10"/>
            <p:cNvSpPr/>
            <p:nvPr/>
          </p:nvSpPr>
          <p:spPr>
            <a:xfrm flipH="false" flipV="false" rot="0">
              <a:off x="0" y="0"/>
              <a:ext cx="18758712" cy="8970984"/>
            </a:xfrm>
            <a:custGeom>
              <a:avLst/>
              <a:gdLst/>
              <a:ahLst/>
              <a:cxnLst/>
              <a:rect r="r" b="b" t="t" l="l"/>
              <a:pathLst>
                <a:path h="8970984" w="18758712">
                  <a:moveTo>
                    <a:pt x="18634252" y="59690"/>
                  </a:moveTo>
                  <a:cubicBezTo>
                    <a:pt x="18669812" y="59690"/>
                    <a:pt x="18699021" y="88900"/>
                    <a:pt x="18699021" y="124460"/>
                  </a:cubicBezTo>
                  <a:lnTo>
                    <a:pt x="18699021" y="8846524"/>
                  </a:lnTo>
                  <a:cubicBezTo>
                    <a:pt x="18699021" y="8882084"/>
                    <a:pt x="18669812" y="8911294"/>
                    <a:pt x="18634252" y="8911294"/>
                  </a:cubicBezTo>
                  <a:lnTo>
                    <a:pt x="124460" y="8911294"/>
                  </a:lnTo>
                  <a:cubicBezTo>
                    <a:pt x="88900" y="8911294"/>
                    <a:pt x="59690" y="8882084"/>
                    <a:pt x="59690" y="8846524"/>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8846524"/>
                  </a:lnTo>
                  <a:cubicBezTo>
                    <a:pt x="0" y="8915104"/>
                    <a:pt x="55880" y="8970984"/>
                    <a:pt x="124460" y="8970984"/>
                  </a:cubicBezTo>
                  <a:lnTo>
                    <a:pt x="18634252" y="8970984"/>
                  </a:lnTo>
                  <a:cubicBezTo>
                    <a:pt x="18702832" y="8970984"/>
                    <a:pt x="18758712" y="8915104"/>
                    <a:pt x="18758712" y="8846524"/>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2" id="22"/>
          <p:cNvGrpSpPr/>
          <p:nvPr/>
        </p:nvGrpSpPr>
        <p:grpSpPr>
          <a:xfrm rot="0">
            <a:off x="3419151" y="8537118"/>
            <a:ext cx="1023862" cy="102386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4857745" y="690402"/>
            <a:ext cx="676596" cy="67659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87438" y="7593839"/>
            <a:ext cx="3629641" cy="362964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3559091" y="5402689"/>
            <a:ext cx="11169670" cy="2529078"/>
          </a:xfrm>
          <a:prstGeom prst="rect">
            <a:avLst/>
          </a:prstGeom>
        </p:spPr>
        <p:txBody>
          <a:bodyPr anchor="t" rtlCol="false" tIns="0" lIns="0" bIns="0" rIns="0">
            <a:spAutoFit/>
          </a:bodyPr>
          <a:lstStyle/>
          <a:p>
            <a:pPr algn="just">
              <a:lnSpc>
                <a:spcPts val="5015"/>
              </a:lnSpc>
            </a:pPr>
            <a:r>
              <a:rPr lang="en-US" sz="4399" spc="96">
                <a:solidFill>
                  <a:srgbClr val="000000"/>
                </a:solidFill>
                <a:latin typeface="Dumondi Condensed"/>
                <a:ea typeface="Dumondi Condensed"/>
                <a:cs typeface="Dumondi Condensed"/>
                <a:sym typeface="Dumondi Condensed"/>
              </a:rPr>
              <a:t>How can we reduce high unemployment rates by providing an efficient and personalized job recommendation system that matches job seekers with suitable employment opportunities, based on their skills, experience, and career aspirations?</a:t>
            </a:r>
          </a:p>
        </p:txBody>
      </p:sp>
      <p:sp>
        <p:nvSpPr>
          <p:cNvPr name="TextBox 32" id="32"/>
          <p:cNvSpPr txBox="true"/>
          <p:nvPr/>
        </p:nvSpPr>
        <p:spPr>
          <a:xfrm rot="0">
            <a:off x="2642203" y="3219343"/>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ea typeface="Asap Condensed Bold"/>
                <a:cs typeface="Asap Condensed Bold"/>
                <a:sym typeface="Asap Condensed Bold"/>
              </a:rPr>
              <a:t>BUSINESS UNDERSTANDING</a:t>
            </a:r>
          </a:p>
        </p:txBody>
      </p:sp>
      <p:grpSp>
        <p:nvGrpSpPr>
          <p:cNvPr name="Group 33" id="33"/>
          <p:cNvGrpSpPr/>
          <p:nvPr/>
        </p:nvGrpSpPr>
        <p:grpSpPr>
          <a:xfrm rot="0">
            <a:off x="16906354" y="5984349"/>
            <a:ext cx="705891" cy="70589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923378" y="4480034"/>
            <a:ext cx="14441095" cy="646430"/>
          </a:xfrm>
          <a:prstGeom prst="rect">
            <a:avLst/>
          </a:prstGeom>
        </p:spPr>
        <p:txBody>
          <a:bodyPr anchor="t" rtlCol="false" tIns="0" lIns="0" bIns="0" rIns="0">
            <a:spAutoFit/>
          </a:bodyPr>
          <a:lstStyle/>
          <a:p>
            <a:pPr algn="ctr">
              <a:lnSpc>
                <a:spcPts val="5320"/>
              </a:lnSpc>
            </a:pPr>
            <a:r>
              <a:rPr lang="en-US" sz="3800">
                <a:solidFill>
                  <a:srgbClr val="000000"/>
                </a:solidFill>
                <a:latin typeface="Asap Condensed Bold"/>
                <a:ea typeface="Asap Condensed Bold"/>
                <a:cs typeface="Asap Condensed Bold"/>
                <a:sym typeface="Asap Condensed Bold"/>
              </a:rPr>
              <a:t>Bussiness Problem</a:t>
            </a:r>
          </a:p>
        </p:txBody>
      </p:sp>
      <p:sp>
        <p:nvSpPr>
          <p:cNvPr name="Freeform 37" id="37"/>
          <p:cNvSpPr/>
          <p:nvPr/>
        </p:nvSpPr>
        <p:spPr>
          <a:xfrm flipH="false" flipV="false" rot="0">
            <a:off x="1273656" y="1190369"/>
            <a:ext cx="1790154" cy="1145699"/>
          </a:xfrm>
          <a:custGeom>
            <a:avLst/>
            <a:gdLst/>
            <a:ahLst/>
            <a:cxnLst/>
            <a:rect r="r" b="b" t="t" l="l"/>
            <a:pathLst>
              <a:path h="1145699" w="1790154">
                <a:moveTo>
                  <a:pt x="0" y="0"/>
                </a:moveTo>
                <a:lnTo>
                  <a:pt x="1790155" y="0"/>
                </a:lnTo>
                <a:lnTo>
                  <a:pt x="1790155"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8B1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15" id="15"/>
          <p:cNvSpPr/>
          <p:nvPr/>
        </p:nvSpPr>
        <p:spPr>
          <a:xfrm>
            <a:off x="1028700" y="2005522"/>
            <a:ext cx="16230600" cy="0"/>
          </a:xfrm>
          <a:prstGeom prst="line">
            <a:avLst/>
          </a:prstGeom>
          <a:ln cap="flat" w="47625">
            <a:solidFill>
              <a:srgbClr val="000000"/>
            </a:solidFill>
            <a:prstDash val="solid"/>
            <a:headEnd type="none" len="sm" w="sm"/>
            <a:tailEnd type="none" len="sm" w="sm"/>
          </a:ln>
        </p:spPr>
      </p:sp>
      <p:pic>
        <p:nvPicPr>
          <p:cNvPr name="Picture 16" id="16"/>
          <p:cNvPicPr>
            <a:picLocks noChangeAspect="true"/>
          </p:cNvPicPr>
          <p:nvPr/>
        </p:nvPicPr>
        <p:blipFill>
          <a:blip r:embed="rId2"/>
          <a:srcRect l="0" t="0" r="0" b="0"/>
          <a:stretch>
            <a:fillRect/>
          </a:stretch>
        </p:blipFill>
        <p:spPr>
          <a:xfrm flipH="false" flipV="false" rot="0">
            <a:off x="1838649" y="2469291"/>
            <a:ext cx="6018118" cy="10323050"/>
          </a:xfrm>
          <a:prstGeom prst="rect">
            <a:avLst/>
          </a:prstGeom>
        </p:spPr>
      </p:pic>
      <p:sp>
        <p:nvSpPr>
          <p:cNvPr name="Freeform 17" id="17"/>
          <p:cNvSpPr/>
          <p:nvPr/>
        </p:nvSpPr>
        <p:spPr>
          <a:xfrm flipH="false" flipV="false" rot="0">
            <a:off x="11146108" y="4426384"/>
            <a:ext cx="1212258" cy="1484949"/>
          </a:xfrm>
          <a:custGeom>
            <a:avLst/>
            <a:gdLst/>
            <a:ahLst/>
            <a:cxnLst/>
            <a:rect r="r" b="b" t="t" l="l"/>
            <a:pathLst>
              <a:path h="1484949" w="1212258">
                <a:moveTo>
                  <a:pt x="0" y="0"/>
                </a:moveTo>
                <a:lnTo>
                  <a:pt x="1212258" y="0"/>
                </a:lnTo>
                <a:lnTo>
                  <a:pt x="1212258" y="1484949"/>
                </a:lnTo>
                <a:lnTo>
                  <a:pt x="0" y="14849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2452477" y="4323205"/>
            <a:ext cx="3964307" cy="1986583"/>
          </a:xfrm>
          <a:prstGeom prst="rect">
            <a:avLst/>
          </a:prstGeom>
        </p:spPr>
        <p:txBody>
          <a:bodyPr anchor="t" rtlCol="false" tIns="0" lIns="0" bIns="0" rIns="0">
            <a:spAutoFit/>
          </a:bodyPr>
          <a:lstStyle/>
          <a:p>
            <a:pPr algn="r">
              <a:lnSpc>
                <a:spcPts val="14858"/>
              </a:lnSpc>
            </a:pPr>
            <a:r>
              <a:rPr lang="en-US" sz="15008">
                <a:solidFill>
                  <a:srgbClr val="13538A"/>
                </a:solidFill>
                <a:latin typeface="Asap Condensed Bold"/>
                <a:ea typeface="Asap Condensed Bold"/>
                <a:cs typeface="Asap Condensed Bold"/>
                <a:sym typeface="Asap Condensed Bold"/>
              </a:rPr>
              <a:t>DATA</a:t>
            </a:r>
          </a:p>
        </p:txBody>
      </p:sp>
      <p:sp>
        <p:nvSpPr>
          <p:cNvPr name="TextBox 19" id="19"/>
          <p:cNvSpPr txBox="true"/>
          <p:nvPr/>
        </p:nvSpPr>
        <p:spPr>
          <a:xfrm rot="0">
            <a:off x="7087689" y="6277486"/>
            <a:ext cx="9329095" cy="1207728"/>
          </a:xfrm>
          <a:prstGeom prst="rect">
            <a:avLst/>
          </a:prstGeom>
        </p:spPr>
        <p:txBody>
          <a:bodyPr anchor="t" rtlCol="false" tIns="0" lIns="0" bIns="0" rIns="0">
            <a:spAutoFit/>
          </a:bodyPr>
          <a:lstStyle/>
          <a:p>
            <a:pPr algn="r">
              <a:lnSpc>
                <a:spcPts val="9016"/>
              </a:lnSpc>
            </a:pPr>
            <a:r>
              <a:rPr lang="en-US" sz="9107">
                <a:solidFill>
                  <a:srgbClr val="F28B1A"/>
                </a:solidFill>
                <a:latin typeface="Asap Condensed Bold"/>
                <a:ea typeface="Asap Condensed Bold"/>
                <a:cs typeface="Asap Condensed Bold"/>
                <a:sym typeface="Asap Condensed Bold"/>
              </a:rPr>
              <a:t>PREPARATION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EFF"/>
        </a:solidFill>
      </p:bgPr>
    </p:bg>
    <p:spTree>
      <p:nvGrpSpPr>
        <p:cNvPr id="1" name=""/>
        <p:cNvGrpSpPr/>
        <p:nvPr/>
      </p:nvGrpSpPr>
      <p:grpSpPr>
        <a:xfrm>
          <a:off x="0" y="0"/>
          <a:ext cx="0" cy="0"/>
          <a:chOff x="0" y="0"/>
          <a:chExt cx="0" cy="0"/>
        </a:xfrm>
      </p:grpSpPr>
      <p:grpSp>
        <p:nvGrpSpPr>
          <p:cNvPr name="Group 2" id="2"/>
          <p:cNvGrpSpPr/>
          <p:nvPr/>
        </p:nvGrpSpPr>
        <p:grpSpPr>
          <a:xfrm rot="-10106257">
            <a:off x="494251" y="144891"/>
            <a:ext cx="3363512" cy="33635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419151" y="8537118"/>
            <a:ext cx="1023862" cy="10238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106257">
            <a:off x="6594720" y="291162"/>
            <a:ext cx="676596" cy="67659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87438" y="7593839"/>
            <a:ext cx="3629641" cy="36296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28795" y="1141440"/>
            <a:ext cx="16230505" cy="1452594"/>
            <a:chOff x="0" y="0"/>
            <a:chExt cx="18758712" cy="1678863"/>
          </a:xfrm>
        </p:grpSpPr>
        <p:sp>
          <p:nvSpPr>
            <p:cNvPr name="Freeform 15" id="15"/>
            <p:cNvSpPr/>
            <p:nvPr/>
          </p:nvSpPr>
          <p:spPr>
            <a:xfrm flipH="false" flipV="false" rot="0">
              <a:off x="31750" y="31750"/>
              <a:ext cx="18695212" cy="1615363"/>
            </a:xfrm>
            <a:custGeom>
              <a:avLst/>
              <a:gdLst/>
              <a:ahLst/>
              <a:cxnLst/>
              <a:rect r="r" b="b" t="t" l="l"/>
              <a:pathLst>
                <a:path h="1615363" w="18695212">
                  <a:moveTo>
                    <a:pt x="18602502" y="1615363"/>
                  </a:moveTo>
                  <a:lnTo>
                    <a:pt x="92710" y="1615363"/>
                  </a:lnTo>
                  <a:cubicBezTo>
                    <a:pt x="41910" y="1615363"/>
                    <a:pt x="0" y="1573453"/>
                    <a:pt x="0" y="1522653"/>
                  </a:cubicBezTo>
                  <a:lnTo>
                    <a:pt x="0" y="92710"/>
                  </a:lnTo>
                  <a:cubicBezTo>
                    <a:pt x="0" y="41910"/>
                    <a:pt x="41910" y="0"/>
                    <a:pt x="92710" y="0"/>
                  </a:cubicBezTo>
                  <a:lnTo>
                    <a:pt x="18601232" y="0"/>
                  </a:lnTo>
                  <a:cubicBezTo>
                    <a:pt x="18652032" y="0"/>
                    <a:pt x="18693943" y="41910"/>
                    <a:pt x="18693943" y="92710"/>
                  </a:cubicBezTo>
                  <a:lnTo>
                    <a:pt x="18693943" y="1521383"/>
                  </a:lnTo>
                  <a:cubicBezTo>
                    <a:pt x="18695212" y="1573453"/>
                    <a:pt x="18653302" y="1615363"/>
                    <a:pt x="18602502" y="1615363"/>
                  </a:cubicBezTo>
                  <a:close/>
                </a:path>
              </a:pathLst>
            </a:custGeom>
            <a:solidFill>
              <a:srgbClr val="FFFFFF"/>
            </a:solidFill>
          </p:spPr>
        </p:sp>
        <p:sp>
          <p:nvSpPr>
            <p:cNvPr name="Freeform 16" id="16"/>
            <p:cNvSpPr/>
            <p:nvPr/>
          </p:nvSpPr>
          <p:spPr>
            <a:xfrm flipH="false" flipV="false" rot="0">
              <a:off x="0" y="0"/>
              <a:ext cx="18758712" cy="1678863"/>
            </a:xfrm>
            <a:custGeom>
              <a:avLst/>
              <a:gdLst/>
              <a:ahLst/>
              <a:cxnLst/>
              <a:rect r="r" b="b" t="t" l="l"/>
              <a:pathLst>
                <a:path h="1678863" w="18758712">
                  <a:moveTo>
                    <a:pt x="18634252" y="59690"/>
                  </a:moveTo>
                  <a:cubicBezTo>
                    <a:pt x="18669812" y="59690"/>
                    <a:pt x="18699021" y="88900"/>
                    <a:pt x="18699021" y="124460"/>
                  </a:cubicBezTo>
                  <a:lnTo>
                    <a:pt x="18699021" y="1554403"/>
                  </a:lnTo>
                  <a:cubicBezTo>
                    <a:pt x="18699021" y="1589963"/>
                    <a:pt x="18669812" y="1619173"/>
                    <a:pt x="18634252" y="1619173"/>
                  </a:cubicBezTo>
                  <a:lnTo>
                    <a:pt x="124460" y="1619173"/>
                  </a:lnTo>
                  <a:cubicBezTo>
                    <a:pt x="88900" y="1619173"/>
                    <a:pt x="59690" y="1589963"/>
                    <a:pt x="59690" y="1554403"/>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554403"/>
                  </a:lnTo>
                  <a:cubicBezTo>
                    <a:pt x="0" y="1622983"/>
                    <a:pt x="55880" y="1678863"/>
                    <a:pt x="124460" y="1678863"/>
                  </a:cubicBezTo>
                  <a:lnTo>
                    <a:pt x="18634252" y="1678863"/>
                  </a:lnTo>
                  <a:cubicBezTo>
                    <a:pt x="18702832" y="1678863"/>
                    <a:pt x="18758712" y="1622983"/>
                    <a:pt x="18758712" y="1554403"/>
                  </a:cubicBezTo>
                  <a:lnTo>
                    <a:pt x="18758712" y="124460"/>
                  </a:lnTo>
                  <a:cubicBezTo>
                    <a:pt x="18758712" y="55880"/>
                    <a:pt x="18702832" y="0"/>
                    <a:pt x="18634252" y="0"/>
                  </a:cubicBezTo>
                  <a:close/>
                </a:path>
              </a:pathLst>
            </a:custGeom>
            <a:solidFill>
              <a:srgbClr val="191919"/>
            </a:solidFill>
          </p:spPr>
        </p:sp>
      </p:grpSp>
      <p:grpSp>
        <p:nvGrpSpPr>
          <p:cNvPr name="Group 17" id="17"/>
          <p:cNvGrpSpPr/>
          <p:nvPr/>
        </p:nvGrpSpPr>
        <p:grpSpPr>
          <a:xfrm rot="0">
            <a:off x="15145317" y="1654759"/>
            <a:ext cx="1411295" cy="425956"/>
            <a:chOff x="0" y="0"/>
            <a:chExt cx="1881726" cy="567941"/>
          </a:xfrm>
        </p:grpSpPr>
        <p:grpSp>
          <p:nvGrpSpPr>
            <p:cNvPr name="Group 18" id="18"/>
            <p:cNvGrpSpPr/>
            <p:nvPr/>
          </p:nvGrpSpPr>
          <p:grpSpPr>
            <a:xfrm rot="0">
              <a:off x="0" y="0"/>
              <a:ext cx="567941" cy="56794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20" id="20"/>
              <p:cNvSpPr txBox="true"/>
              <p:nvPr/>
            </p:nvSpPr>
            <p:spPr>
              <a:xfrm>
                <a:off x="76200" y="28575"/>
                <a:ext cx="660400" cy="708025"/>
              </a:xfrm>
              <a:prstGeom prst="rect">
                <a:avLst/>
              </a:prstGeom>
            </p:spPr>
            <p:txBody>
              <a:bodyPr anchor="ctr" rtlCol="false" tIns="45662" lIns="45662" bIns="45662" rIns="45662"/>
              <a:lstStyle/>
              <a:p>
                <a:pPr algn="ctr">
                  <a:lnSpc>
                    <a:spcPts val="2659"/>
                  </a:lnSpc>
                </a:pPr>
              </a:p>
            </p:txBody>
          </p:sp>
        </p:grpSp>
        <p:grpSp>
          <p:nvGrpSpPr>
            <p:cNvPr name="Group 21" id="21"/>
            <p:cNvGrpSpPr/>
            <p:nvPr/>
          </p:nvGrpSpPr>
          <p:grpSpPr>
            <a:xfrm rot="0">
              <a:off x="656892" y="0"/>
              <a:ext cx="567941" cy="56794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3" id="23"/>
              <p:cNvSpPr txBox="true"/>
              <p:nvPr/>
            </p:nvSpPr>
            <p:spPr>
              <a:xfrm>
                <a:off x="76200" y="28575"/>
                <a:ext cx="660400" cy="708025"/>
              </a:xfrm>
              <a:prstGeom prst="rect">
                <a:avLst/>
              </a:prstGeom>
            </p:spPr>
            <p:txBody>
              <a:bodyPr anchor="ctr" rtlCol="false" tIns="45662" lIns="45662" bIns="45662" rIns="45662"/>
              <a:lstStyle/>
              <a:p>
                <a:pPr algn="ctr">
                  <a:lnSpc>
                    <a:spcPts val="2659"/>
                  </a:lnSpc>
                </a:pPr>
              </a:p>
            </p:txBody>
          </p:sp>
        </p:grpSp>
        <p:grpSp>
          <p:nvGrpSpPr>
            <p:cNvPr name="Group 24" id="24"/>
            <p:cNvGrpSpPr/>
            <p:nvPr/>
          </p:nvGrpSpPr>
          <p:grpSpPr>
            <a:xfrm rot="0">
              <a:off x="1313785" y="0"/>
              <a:ext cx="567941" cy="56794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26" id="26"/>
              <p:cNvSpPr txBox="true"/>
              <p:nvPr/>
            </p:nvSpPr>
            <p:spPr>
              <a:xfrm>
                <a:off x="76200" y="28575"/>
                <a:ext cx="660400" cy="708025"/>
              </a:xfrm>
              <a:prstGeom prst="rect">
                <a:avLst/>
              </a:prstGeom>
            </p:spPr>
            <p:txBody>
              <a:bodyPr anchor="ctr" rtlCol="false" tIns="45662" lIns="45662" bIns="45662" rIns="45662"/>
              <a:lstStyle/>
              <a:p>
                <a:pPr algn="ctr">
                  <a:lnSpc>
                    <a:spcPts val="2659"/>
                  </a:lnSpc>
                </a:pPr>
              </a:p>
            </p:txBody>
          </p:sp>
        </p:grpSp>
      </p:grpSp>
      <p:grpSp>
        <p:nvGrpSpPr>
          <p:cNvPr name="Group 27" id="27"/>
          <p:cNvGrpSpPr/>
          <p:nvPr/>
        </p:nvGrpSpPr>
        <p:grpSpPr>
          <a:xfrm rot="0">
            <a:off x="17010490" y="9632187"/>
            <a:ext cx="1940830" cy="194083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253898" y="2963934"/>
            <a:ext cx="17727007" cy="6668253"/>
            <a:chOff x="0" y="0"/>
            <a:chExt cx="24351436" cy="9160122"/>
          </a:xfrm>
        </p:grpSpPr>
        <p:sp>
          <p:nvSpPr>
            <p:cNvPr name="Freeform 31" id="31"/>
            <p:cNvSpPr/>
            <p:nvPr/>
          </p:nvSpPr>
          <p:spPr>
            <a:xfrm flipH="false" flipV="false" rot="0">
              <a:off x="31750" y="31750"/>
              <a:ext cx="24287936" cy="9096621"/>
            </a:xfrm>
            <a:custGeom>
              <a:avLst/>
              <a:gdLst/>
              <a:ahLst/>
              <a:cxnLst/>
              <a:rect r="r" b="b" t="t" l="l"/>
              <a:pathLst>
                <a:path h="9096621" w="24287936">
                  <a:moveTo>
                    <a:pt x="24195225" y="9096621"/>
                  </a:moveTo>
                  <a:lnTo>
                    <a:pt x="92710" y="9096621"/>
                  </a:lnTo>
                  <a:cubicBezTo>
                    <a:pt x="41910" y="9096621"/>
                    <a:pt x="0" y="9054712"/>
                    <a:pt x="0" y="9003912"/>
                  </a:cubicBezTo>
                  <a:lnTo>
                    <a:pt x="0" y="92710"/>
                  </a:lnTo>
                  <a:cubicBezTo>
                    <a:pt x="0" y="41910"/>
                    <a:pt x="41910" y="0"/>
                    <a:pt x="92710" y="0"/>
                  </a:cubicBezTo>
                  <a:lnTo>
                    <a:pt x="24193956" y="0"/>
                  </a:lnTo>
                  <a:cubicBezTo>
                    <a:pt x="24244756" y="0"/>
                    <a:pt x="24286666" y="41910"/>
                    <a:pt x="24286666" y="92710"/>
                  </a:cubicBezTo>
                  <a:lnTo>
                    <a:pt x="24286666" y="9002642"/>
                  </a:lnTo>
                  <a:cubicBezTo>
                    <a:pt x="24287936" y="9054712"/>
                    <a:pt x="24246025" y="9096621"/>
                    <a:pt x="24195225" y="9096621"/>
                  </a:cubicBezTo>
                  <a:close/>
                </a:path>
              </a:pathLst>
            </a:custGeom>
            <a:solidFill>
              <a:srgbClr val="FFFFFF"/>
            </a:solidFill>
          </p:spPr>
        </p:sp>
        <p:sp>
          <p:nvSpPr>
            <p:cNvPr name="Freeform 32" id="32"/>
            <p:cNvSpPr/>
            <p:nvPr/>
          </p:nvSpPr>
          <p:spPr>
            <a:xfrm flipH="false" flipV="false" rot="0">
              <a:off x="0" y="0"/>
              <a:ext cx="24351436" cy="9160121"/>
            </a:xfrm>
            <a:custGeom>
              <a:avLst/>
              <a:gdLst/>
              <a:ahLst/>
              <a:cxnLst/>
              <a:rect r="r" b="b" t="t" l="l"/>
              <a:pathLst>
                <a:path h="9160121" w="24351436">
                  <a:moveTo>
                    <a:pt x="24226975" y="59690"/>
                  </a:moveTo>
                  <a:cubicBezTo>
                    <a:pt x="24262536" y="59690"/>
                    <a:pt x="24291747" y="88900"/>
                    <a:pt x="24291747" y="124460"/>
                  </a:cubicBezTo>
                  <a:lnTo>
                    <a:pt x="24291747" y="9035662"/>
                  </a:lnTo>
                  <a:cubicBezTo>
                    <a:pt x="24291747" y="9071221"/>
                    <a:pt x="24262536" y="9100431"/>
                    <a:pt x="24226975" y="9100431"/>
                  </a:cubicBezTo>
                  <a:lnTo>
                    <a:pt x="124460" y="9100431"/>
                  </a:lnTo>
                  <a:cubicBezTo>
                    <a:pt x="88900" y="9100431"/>
                    <a:pt x="59690" y="9071221"/>
                    <a:pt x="59690" y="9035662"/>
                  </a:cubicBezTo>
                  <a:lnTo>
                    <a:pt x="59690" y="124460"/>
                  </a:lnTo>
                  <a:cubicBezTo>
                    <a:pt x="59690" y="88900"/>
                    <a:pt x="88900" y="59690"/>
                    <a:pt x="124460" y="59690"/>
                  </a:cubicBezTo>
                  <a:lnTo>
                    <a:pt x="24226975" y="59690"/>
                  </a:lnTo>
                  <a:moveTo>
                    <a:pt x="24226975" y="0"/>
                  </a:moveTo>
                  <a:lnTo>
                    <a:pt x="124460" y="0"/>
                  </a:lnTo>
                  <a:cubicBezTo>
                    <a:pt x="55880" y="0"/>
                    <a:pt x="0" y="55880"/>
                    <a:pt x="0" y="124460"/>
                  </a:cubicBezTo>
                  <a:lnTo>
                    <a:pt x="0" y="9035662"/>
                  </a:lnTo>
                  <a:cubicBezTo>
                    <a:pt x="0" y="9104242"/>
                    <a:pt x="55880" y="9160121"/>
                    <a:pt x="124460" y="9160121"/>
                  </a:cubicBezTo>
                  <a:lnTo>
                    <a:pt x="24226975" y="9160121"/>
                  </a:lnTo>
                  <a:cubicBezTo>
                    <a:pt x="24295556" y="9160121"/>
                    <a:pt x="24351436" y="9104242"/>
                    <a:pt x="24351436" y="9035662"/>
                  </a:cubicBezTo>
                  <a:lnTo>
                    <a:pt x="24351436" y="124460"/>
                  </a:lnTo>
                  <a:cubicBezTo>
                    <a:pt x="24351436" y="55880"/>
                    <a:pt x="24295556" y="0"/>
                    <a:pt x="24226975" y="0"/>
                  </a:cubicBezTo>
                  <a:close/>
                </a:path>
              </a:pathLst>
            </a:custGeom>
            <a:solidFill>
              <a:srgbClr val="191919"/>
            </a:solidFill>
          </p:spPr>
        </p:sp>
      </p:grpSp>
      <p:sp>
        <p:nvSpPr>
          <p:cNvPr name="Freeform 33" id="33"/>
          <p:cNvSpPr/>
          <p:nvPr/>
        </p:nvSpPr>
        <p:spPr>
          <a:xfrm flipH="false" flipV="false" rot="0">
            <a:off x="0" y="2247149"/>
            <a:ext cx="1549882" cy="991924"/>
          </a:xfrm>
          <a:custGeom>
            <a:avLst/>
            <a:gdLst/>
            <a:ahLst/>
            <a:cxnLst/>
            <a:rect r="r" b="b" t="t" l="l"/>
            <a:pathLst>
              <a:path h="991924" w="1549882">
                <a:moveTo>
                  <a:pt x="0" y="0"/>
                </a:moveTo>
                <a:lnTo>
                  <a:pt x="1549882" y="0"/>
                </a:lnTo>
                <a:lnTo>
                  <a:pt x="1549882" y="991925"/>
                </a:lnTo>
                <a:lnTo>
                  <a:pt x="0" y="991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5182324" y="3310195"/>
            <a:ext cx="626281" cy="616583"/>
          </a:xfrm>
          <a:custGeom>
            <a:avLst/>
            <a:gdLst/>
            <a:ahLst/>
            <a:cxnLst/>
            <a:rect r="r" b="b" t="t" l="l"/>
            <a:pathLst>
              <a:path h="616583" w="626281">
                <a:moveTo>
                  <a:pt x="0" y="0"/>
                </a:moveTo>
                <a:lnTo>
                  <a:pt x="626281" y="0"/>
                </a:lnTo>
                <a:lnTo>
                  <a:pt x="626281" y="616582"/>
                </a:lnTo>
                <a:lnTo>
                  <a:pt x="0" y="6165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12575909" y="3310195"/>
            <a:ext cx="562772" cy="616583"/>
          </a:xfrm>
          <a:custGeom>
            <a:avLst/>
            <a:gdLst/>
            <a:ahLst/>
            <a:cxnLst/>
            <a:rect r="r" b="b" t="t" l="l"/>
            <a:pathLst>
              <a:path h="616583" w="562772">
                <a:moveTo>
                  <a:pt x="0" y="0"/>
                </a:moveTo>
                <a:lnTo>
                  <a:pt x="562772" y="0"/>
                </a:lnTo>
                <a:lnTo>
                  <a:pt x="562772" y="616582"/>
                </a:lnTo>
                <a:lnTo>
                  <a:pt x="0" y="616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386334" y="4985644"/>
            <a:ext cx="717682" cy="931551"/>
          </a:xfrm>
          <a:custGeom>
            <a:avLst/>
            <a:gdLst/>
            <a:ahLst/>
            <a:cxnLst/>
            <a:rect r="r" b="b" t="t" l="l"/>
            <a:pathLst>
              <a:path h="931551" w="717682">
                <a:moveTo>
                  <a:pt x="0" y="0"/>
                </a:moveTo>
                <a:lnTo>
                  <a:pt x="717681" y="0"/>
                </a:lnTo>
                <a:lnTo>
                  <a:pt x="717681" y="931551"/>
                </a:lnTo>
                <a:lnTo>
                  <a:pt x="0" y="931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3825205" y="4985644"/>
            <a:ext cx="717682" cy="931551"/>
          </a:xfrm>
          <a:custGeom>
            <a:avLst/>
            <a:gdLst/>
            <a:ahLst/>
            <a:cxnLst/>
            <a:rect r="r" b="b" t="t" l="l"/>
            <a:pathLst>
              <a:path h="931551" w="717682">
                <a:moveTo>
                  <a:pt x="0" y="0"/>
                </a:moveTo>
                <a:lnTo>
                  <a:pt x="717682" y="0"/>
                </a:lnTo>
                <a:lnTo>
                  <a:pt x="717682" y="931551"/>
                </a:lnTo>
                <a:lnTo>
                  <a:pt x="0" y="931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4641966" y="5184529"/>
            <a:ext cx="1941334" cy="552831"/>
          </a:xfrm>
          <a:prstGeom prst="rect">
            <a:avLst/>
          </a:prstGeom>
        </p:spPr>
        <p:txBody>
          <a:bodyPr anchor="t" rtlCol="false" tIns="0" lIns="0" bIns="0" rIns="0">
            <a:spAutoFit/>
          </a:bodyPr>
          <a:lstStyle/>
          <a:p>
            <a:pPr algn="just">
              <a:lnSpc>
                <a:spcPts val="4332"/>
              </a:lnSpc>
            </a:pPr>
            <a:r>
              <a:rPr lang="en-US" sz="3800" spc="83">
                <a:solidFill>
                  <a:srgbClr val="0056D2"/>
                </a:solidFill>
                <a:latin typeface="Dumondi Condensed"/>
                <a:ea typeface="Dumondi Condensed"/>
                <a:cs typeface="Dumondi Condensed"/>
                <a:sym typeface="Dumondi Condensed"/>
              </a:rPr>
              <a:t>Kemampuan</a:t>
            </a:r>
          </a:p>
        </p:txBody>
      </p:sp>
      <p:sp>
        <p:nvSpPr>
          <p:cNvPr name="Freeform 39" id="39"/>
          <p:cNvSpPr/>
          <p:nvPr/>
        </p:nvSpPr>
        <p:spPr>
          <a:xfrm flipH="false" flipV="false" rot="0">
            <a:off x="5673654" y="6885597"/>
            <a:ext cx="1750235" cy="875117"/>
          </a:xfrm>
          <a:custGeom>
            <a:avLst/>
            <a:gdLst/>
            <a:ahLst/>
            <a:cxnLst/>
            <a:rect r="r" b="b" t="t" l="l"/>
            <a:pathLst>
              <a:path h="875117" w="1750235">
                <a:moveTo>
                  <a:pt x="0" y="0"/>
                </a:moveTo>
                <a:lnTo>
                  <a:pt x="1750235" y="0"/>
                </a:lnTo>
                <a:lnTo>
                  <a:pt x="1750235" y="875117"/>
                </a:lnTo>
                <a:lnTo>
                  <a:pt x="0" y="8751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0" id="40"/>
          <p:cNvSpPr/>
          <p:nvPr/>
        </p:nvSpPr>
        <p:spPr>
          <a:xfrm flipH="false" flipV="false" rot="-10800000">
            <a:off x="7312233" y="7753689"/>
            <a:ext cx="1750235" cy="875117"/>
          </a:xfrm>
          <a:custGeom>
            <a:avLst/>
            <a:gdLst/>
            <a:ahLst/>
            <a:cxnLst/>
            <a:rect r="r" b="b" t="t" l="l"/>
            <a:pathLst>
              <a:path h="875117" w="1750235">
                <a:moveTo>
                  <a:pt x="0" y="0"/>
                </a:moveTo>
                <a:lnTo>
                  <a:pt x="1750235" y="0"/>
                </a:lnTo>
                <a:lnTo>
                  <a:pt x="1750235" y="875118"/>
                </a:lnTo>
                <a:lnTo>
                  <a:pt x="0" y="8751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8966712" y="6885597"/>
            <a:ext cx="1757260" cy="878630"/>
          </a:xfrm>
          <a:custGeom>
            <a:avLst/>
            <a:gdLst/>
            <a:ahLst/>
            <a:cxnLst/>
            <a:rect r="r" b="b" t="t" l="l"/>
            <a:pathLst>
              <a:path h="878630" w="1757260">
                <a:moveTo>
                  <a:pt x="0" y="0"/>
                </a:moveTo>
                <a:lnTo>
                  <a:pt x="1757260" y="0"/>
                </a:lnTo>
                <a:lnTo>
                  <a:pt x="1757260" y="878630"/>
                </a:lnTo>
                <a:lnTo>
                  <a:pt x="0" y="8786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2" id="42"/>
          <p:cNvSpPr/>
          <p:nvPr/>
        </p:nvSpPr>
        <p:spPr>
          <a:xfrm flipH="false" flipV="false" rot="-10800000">
            <a:off x="10625830" y="7757202"/>
            <a:ext cx="1750235" cy="875117"/>
          </a:xfrm>
          <a:custGeom>
            <a:avLst/>
            <a:gdLst/>
            <a:ahLst/>
            <a:cxnLst/>
            <a:rect r="r" b="b" t="t" l="l"/>
            <a:pathLst>
              <a:path h="875117" w="1750235">
                <a:moveTo>
                  <a:pt x="0" y="0"/>
                </a:moveTo>
                <a:lnTo>
                  <a:pt x="1750235" y="0"/>
                </a:lnTo>
                <a:lnTo>
                  <a:pt x="1750235" y="875117"/>
                </a:lnTo>
                <a:lnTo>
                  <a:pt x="0" y="87511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3" id="43"/>
          <p:cNvSpPr/>
          <p:nvPr/>
        </p:nvSpPr>
        <p:spPr>
          <a:xfrm flipH="false" flipV="false" rot="0">
            <a:off x="12280973" y="6889109"/>
            <a:ext cx="1750235" cy="875117"/>
          </a:xfrm>
          <a:custGeom>
            <a:avLst/>
            <a:gdLst/>
            <a:ahLst/>
            <a:cxnLst/>
            <a:rect r="r" b="b" t="t" l="l"/>
            <a:pathLst>
              <a:path h="875117" w="1750235">
                <a:moveTo>
                  <a:pt x="0" y="0"/>
                </a:moveTo>
                <a:lnTo>
                  <a:pt x="1750235" y="0"/>
                </a:lnTo>
                <a:lnTo>
                  <a:pt x="1750235" y="875118"/>
                </a:lnTo>
                <a:lnTo>
                  <a:pt x="0" y="87511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44" id="44"/>
          <p:cNvGrpSpPr>
            <a:grpSpLocks noChangeAspect="true"/>
          </p:cNvGrpSpPr>
          <p:nvPr/>
        </p:nvGrpSpPr>
        <p:grpSpPr>
          <a:xfrm rot="0">
            <a:off x="7144829" y="7747762"/>
            <a:ext cx="445794" cy="299738"/>
            <a:chOff x="0" y="0"/>
            <a:chExt cx="1930400" cy="1297940"/>
          </a:xfrm>
        </p:grpSpPr>
        <p:sp>
          <p:nvSpPr>
            <p:cNvPr name="Freeform 45" id="4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91BAD6"/>
            </a:solidFill>
          </p:spPr>
        </p:sp>
      </p:grpSp>
      <p:grpSp>
        <p:nvGrpSpPr>
          <p:cNvPr name="Group 46" id="46"/>
          <p:cNvGrpSpPr>
            <a:grpSpLocks noChangeAspect="true"/>
          </p:cNvGrpSpPr>
          <p:nvPr/>
        </p:nvGrpSpPr>
        <p:grpSpPr>
          <a:xfrm rot="0">
            <a:off x="10452326" y="7760714"/>
            <a:ext cx="445794" cy="299738"/>
            <a:chOff x="0" y="0"/>
            <a:chExt cx="1930400" cy="1297940"/>
          </a:xfrm>
        </p:grpSpPr>
        <p:sp>
          <p:nvSpPr>
            <p:cNvPr name="Freeform 47" id="47"/>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528AAE"/>
            </a:solidFill>
          </p:spPr>
        </p:sp>
      </p:grpSp>
      <p:grpSp>
        <p:nvGrpSpPr>
          <p:cNvPr name="Group 48" id="48"/>
          <p:cNvGrpSpPr>
            <a:grpSpLocks noChangeAspect="true"/>
          </p:cNvGrpSpPr>
          <p:nvPr/>
        </p:nvGrpSpPr>
        <p:grpSpPr>
          <a:xfrm rot="0">
            <a:off x="13758918" y="7747762"/>
            <a:ext cx="445794" cy="299738"/>
            <a:chOff x="0" y="0"/>
            <a:chExt cx="1930400" cy="1297940"/>
          </a:xfrm>
        </p:grpSpPr>
        <p:sp>
          <p:nvSpPr>
            <p:cNvPr name="Freeform 49" id="49"/>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1E3F66"/>
            </a:solidFill>
          </p:spPr>
        </p:sp>
      </p:grpSp>
      <p:grpSp>
        <p:nvGrpSpPr>
          <p:cNvPr name="Group 50" id="50"/>
          <p:cNvGrpSpPr/>
          <p:nvPr/>
        </p:nvGrpSpPr>
        <p:grpSpPr>
          <a:xfrm rot="0">
            <a:off x="6006253" y="7138536"/>
            <a:ext cx="1138577" cy="1138577"/>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2E8"/>
            </a:solidFill>
          </p:spPr>
        </p:sp>
        <p:sp>
          <p:nvSpPr>
            <p:cNvPr name="TextBox 52" id="52"/>
            <p:cNvSpPr txBox="true"/>
            <p:nvPr/>
          </p:nvSpPr>
          <p:spPr>
            <a:xfrm>
              <a:off x="76200" y="0"/>
              <a:ext cx="660400" cy="736600"/>
            </a:xfrm>
            <a:prstGeom prst="rect">
              <a:avLst/>
            </a:prstGeom>
          </p:spPr>
          <p:txBody>
            <a:bodyPr anchor="ctr" rtlCol="false" tIns="37596" lIns="37596" bIns="37596" rIns="37596"/>
            <a:lstStyle/>
            <a:p>
              <a:pPr algn="ctr">
                <a:lnSpc>
                  <a:spcPts val="5599"/>
                </a:lnSpc>
              </a:pPr>
              <a:r>
                <a:rPr lang="en-US" sz="3999" spc="119">
                  <a:solidFill>
                    <a:srgbClr val="FFFFFF"/>
                  </a:solidFill>
                  <a:latin typeface="Asap Condensed Bold"/>
                  <a:ea typeface="Asap Condensed Bold"/>
                  <a:cs typeface="Asap Condensed Bold"/>
                  <a:sym typeface="Asap Condensed Bold"/>
                </a:rPr>
                <a:t>1</a:t>
              </a:r>
            </a:p>
          </p:txBody>
        </p:sp>
      </p:grpSp>
      <p:grpSp>
        <p:nvGrpSpPr>
          <p:cNvPr name="Group 53" id="53"/>
          <p:cNvGrpSpPr/>
          <p:nvPr/>
        </p:nvGrpSpPr>
        <p:grpSpPr>
          <a:xfrm rot="0">
            <a:off x="7643164" y="7138536"/>
            <a:ext cx="1138577" cy="1138577"/>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1BAD6"/>
            </a:solidFill>
          </p:spPr>
        </p:sp>
        <p:sp>
          <p:nvSpPr>
            <p:cNvPr name="TextBox 55" id="55"/>
            <p:cNvSpPr txBox="true"/>
            <p:nvPr/>
          </p:nvSpPr>
          <p:spPr>
            <a:xfrm>
              <a:off x="76200" y="0"/>
              <a:ext cx="660400" cy="736600"/>
            </a:xfrm>
            <a:prstGeom prst="rect">
              <a:avLst/>
            </a:prstGeom>
          </p:spPr>
          <p:txBody>
            <a:bodyPr anchor="ctr" rtlCol="false" tIns="37596" lIns="37596" bIns="37596" rIns="37596"/>
            <a:lstStyle/>
            <a:p>
              <a:pPr algn="ctr">
                <a:lnSpc>
                  <a:spcPts val="5599"/>
                </a:lnSpc>
              </a:pPr>
              <a:r>
                <a:rPr lang="en-US" sz="3999" spc="119">
                  <a:solidFill>
                    <a:srgbClr val="FFFFFF"/>
                  </a:solidFill>
                  <a:latin typeface="Asap Condensed Bold"/>
                  <a:ea typeface="Asap Condensed Bold"/>
                  <a:cs typeface="Asap Condensed Bold"/>
                  <a:sym typeface="Asap Condensed Bold"/>
                </a:rPr>
                <a:t>2</a:t>
              </a:r>
            </a:p>
          </p:txBody>
        </p:sp>
      </p:grpSp>
      <p:grpSp>
        <p:nvGrpSpPr>
          <p:cNvPr name="Group 56" id="56"/>
          <p:cNvGrpSpPr/>
          <p:nvPr/>
        </p:nvGrpSpPr>
        <p:grpSpPr>
          <a:xfrm rot="0">
            <a:off x="9280075" y="7138536"/>
            <a:ext cx="1138577" cy="1138577"/>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5C6"/>
            </a:solidFill>
          </p:spPr>
        </p:sp>
        <p:sp>
          <p:nvSpPr>
            <p:cNvPr name="TextBox 58" id="58"/>
            <p:cNvSpPr txBox="true"/>
            <p:nvPr/>
          </p:nvSpPr>
          <p:spPr>
            <a:xfrm>
              <a:off x="76200" y="0"/>
              <a:ext cx="660400" cy="736600"/>
            </a:xfrm>
            <a:prstGeom prst="rect">
              <a:avLst/>
            </a:prstGeom>
          </p:spPr>
          <p:txBody>
            <a:bodyPr anchor="ctr" rtlCol="false" tIns="37596" lIns="37596" bIns="37596" rIns="37596"/>
            <a:lstStyle/>
            <a:p>
              <a:pPr algn="ctr">
                <a:lnSpc>
                  <a:spcPts val="5599"/>
                </a:lnSpc>
              </a:pPr>
              <a:r>
                <a:rPr lang="en-US" sz="3999" spc="119">
                  <a:solidFill>
                    <a:srgbClr val="FFFFFF"/>
                  </a:solidFill>
                  <a:latin typeface="Asap Condensed Bold"/>
                  <a:ea typeface="Asap Condensed Bold"/>
                  <a:cs typeface="Asap Condensed Bold"/>
                  <a:sym typeface="Asap Condensed Bold"/>
                </a:rPr>
                <a:t>3</a:t>
              </a:r>
            </a:p>
          </p:txBody>
        </p:sp>
      </p:grpSp>
      <p:grpSp>
        <p:nvGrpSpPr>
          <p:cNvPr name="Group 59" id="59"/>
          <p:cNvGrpSpPr/>
          <p:nvPr/>
        </p:nvGrpSpPr>
        <p:grpSpPr>
          <a:xfrm rot="0">
            <a:off x="10916987" y="7138536"/>
            <a:ext cx="1138577" cy="1138577"/>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AAE"/>
            </a:solidFill>
          </p:spPr>
        </p:sp>
        <p:sp>
          <p:nvSpPr>
            <p:cNvPr name="TextBox 61" id="61"/>
            <p:cNvSpPr txBox="true"/>
            <p:nvPr/>
          </p:nvSpPr>
          <p:spPr>
            <a:xfrm>
              <a:off x="76200" y="0"/>
              <a:ext cx="660400" cy="736600"/>
            </a:xfrm>
            <a:prstGeom prst="rect">
              <a:avLst/>
            </a:prstGeom>
          </p:spPr>
          <p:txBody>
            <a:bodyPr anchor="ctr" rtlCol="false" tIns="37596" lIns="37596" bIns="37596" rIns="37596"/>
            <a:lstStyle/>
            <a:p>
              <a:pPr algn="ctr">
                <a:lnSpc>
                  <a:spcPts val="5599"/>
                </a:lnSpc>
              </a:pPr>
              <a:r>
                <a:rPr lang="en-US" sz="3999" spc="119">
                  <a:solidFill>
                    <a:srgbClr val="FFFFFF"/>
                  </a:solidFill>
                  <a:latin typeface="Asap Condensed Bold"/>
                  <a:ea typeface="Asap Condensed Bold"/>
                  <a:cs typeface="Asap Condensed Bold"/>
                  <a:sym typeface="Asap Condensed Bold"/>
                </a:rPr>
                <a:t>4</a:t>
              </a:r>
            </a:p>
          </p:txBody>
        </p:sp>
      </p:grpSp>
      <p:grpSp>
        <p:nvGrpSpPr>
          <p:cNvPr name="Group 62" id="62"/>
          <p:cNvGrpSpPr/>
          <p:nvPr/>
        </p:nvGrpSpPr>
        <p:grpSpPr>
          <a:xfrm rot="0">
            <a:off x="12553898" y="7138536"/>
            <a:ext cx="1138577" cy="1138577"/>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984"/>
            </a:solidFill>
          </p:spPr>
        </p:sp>
        <p:sp>
          <p:nvSpPr>
            <p:cNvPr name="TextBox 64" id="64"/>
            <p:cNvSpPr txBox="true"/>
            <p:nvPr/>
          </p:nvSpPr>
          <p:spPr>
            <a:xfrm>
              <a:off x="76200" y="0"/>
              <a:ext cx="660400" cy="736600"/>
            </a:xfrm>
            <a:prstGeom prst="rect">
              <a:avLst/>
            </a:prstGeom>
          </p:spPr>
          <p:txBody>
            <a:bodyPr anchor="ctr" rtlCol="false" tIns="37596" lIns="37596" bIns="37596" rIns="37596"/>
            <a:lstStyle/>
            <a:p>
              <a:pPr algn="ctr">
                <a:lnSpc>
                  <a:spcPts val="5599"/>
                </a:lnSpc>
              </a:pPr>
              <a:r>
                <a:rPr lang="en-US" sz="3999" spc="119">
                  <a:solidFill>
                    <a:srgbClr val="FFFFFF"/>
                  </a:solidFill>
                  <a:latin typeface="Asap Condensed Bold"/>
                  <a:ea typeface="Asap Condensed Bold"/>
                  <a:cs typeface="Asap Condensed Bold"/>
                  <a:sym typeface="Asap Condensed Bold"/>
                </a:rPr>
                <a:t>5</a:t>
              </a:r>
            </a:p>
          </p:txBody>
        </p:sp>
      </p:grpSp>
      <p:sp>
        <p:nvSpPr>
          <p:cNvPr name="Freeform 65" id="65"/>
          <p:cNvSpPr/>
          <p:nvPr/>
        </p:nvSpPr>
        <p:spPr>
          <a:xfrm flipH="false" flipV="false" rot="-10800000">
            <a:off x="13928776" y="7753689"/>
            <a:ext cx="1750235" cy="875117"/>
          </a:xfrm>
          <a:custGeom>
            <a:avLst/>
            <a:gdLst/>
            <a:ahLst/>
            <a:cxnLst/>
            <a:rect r="r" b="b" t="t" l="l"/>
            <a:pathLst>
              <a:path h="875117" w="1750235">
                <a:moveTo>
                  <a:pt x="0" y="0"/>
                </a:moveTo>
                <a:lnTo>
                  <a:pt x="1750235" y="0"/>
                </a:lnTo>
                <a:lnTo>
                  <a:pt x="1750235" y="875118"/>
                </a:lnTo>
                <a:lnTo>
                  <a:pt x="0" y="87511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66" id="66"/>
          <p:cNvGrpSpPr/>
          <p:nvPr/>
        </p:nvGrpSpPr>
        <p:grpSpPr>
          <a:xfrm rot="0">
            <a:off x="14190810" y="7138536"/>
            <a:ext cx="1138577" cy="1138577"/>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3F66"/>
            </a:solidFill>
          </p:spPr>
        </p:sp>
        <p:sp>
          <p:nvSpPr>
            <p:cNvPr name="TextBox 68" id="68"/>
            <p:cNvSpPr txBox="true"/>
            <p:nvPr/>
          </p:nvSpPr>
          <p:spPr>
            <a:xfrm>
              <a:off x="76200" y="0"/>
              <a:ext cx="660400" cy="736600"/>
            </a:xfrm>
            <a:prstGeom prst="rect">
              <a:avLst/>
            </a:prstGeom>
          </p:spPr>
          <p:txBody>
            <a:bodyPr anchor="ctr" rtlCol="false" tIns="37596" lIns="37596" bIns="37596" rIns="37596"/>
            <a:lstStyle/>
            <a:p>
              <a:pPr algn="ctr">
                <a:lnSpc>
                  <a:spcPts val="5599"/>
                </a:lnSpc>
              </a:pPr>
              <a:r>
                <a:rPr lang="en-US" sz="3999" spc="119">
                  <a:solidFill>
                    <a:srgbClr val="FFFFFF"/>
                  </a:solidFill>
                  <a:latin typeface="Asap Condensed Bold"/>
                  <a:ea typeface="Asap Condensed Bold"/>
                  <a:cs typeface="Asap Condensed Bold"/>
                  <a:sym typeface="Asap Condensed Bold"/>
                </a:rPr>
                <a:t>6</a:t>
              </a:r>
            </a:p>
          </p:txBody>
        </p:sp>
      </p:grpSp>
      <p:sp>
        <p:nvSpPr>
          <p:cNvPr name="Freeform 69" id="69"/>
          <p:cNvSpPr/>
          <p:nvPr/>
        </p:nvSpPr>
        <p:spPr>
          <a:xfrm flipH="false" flipV="false" rot="0">
            <a:off x="15586368" y="6885597"/>
            <a:ext cx="1750235" cy="875117"/>
          </a:xfrm>
          <a:custGeom>
            <a:avLst/>
            <a:gdLst/>
            <a:ahLst/>
            <a:cxnLst/>
            <a:rect r="r" b="b" t="t" l="l"/>
            <a:pathLst>
              <a:path h="875117" w="1750235">
                <a:moveTo>
                  <a:pt x="0" y="0"/>
                </a:moveTo>
                <a:lnTo>
                  <a:pt x="1750235" y="0"/>
                </a:lnTo>
                <a:lnTo>
                  <a:pt x="1750235" y="875117"/>
                </a:lnTo>
                <a:lnTo>
                  <a:pt x="0" y="87511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70" id="70"/>
          <p:cNvGrpSpPr/>
          <p:nvPr/>
        </p:nvGrpSpPr>
        <p:grpSpPr>
          <a:xfrm rot="0">
            <a:off x="15827721" y="7138536"/>
            <a:ext cx="1138577" cy="1138577"/>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2D48"/>
            </a:solidFill>
          </p:spPr>
        </p:sp>
        <p:sp>
          <p:nvSpPr>
            <p:cNvPr name="TextBox 72" id="72"/>
            <p:cNvSpPr txBox="true"/>
            <p:nvPr/>
          </p:nvSpPr>
          <p:spPr>
            <a:xfrm>
              <a:off x="76200" y="0"/>
              <a:ext cx="660400" cy="736600"/>
            </a:xfrm>
            <a:prstGeom prst="rect">
              <a:avLst/>
            </a:prstGeom>
          </p:spPr>
          <p:txBody>
            <a:bodyPr anchor="ctr" rtlCol="false" tIns="37596" lIns="37596" bIns="37596" rIns="37596"/>
            <a:lstStyle/>
            <a:p>
              <a:pPr algn="ctr">
                <a:lnSpc>
                  <a:spcPts val="5599"/>
                </a:lnSpc>
              </a:pPr>
              <a:r>
                <a:rPr lang="en-US" sz="3999" spc="119">
                  <a:solidFill>
                    <a:srgbClr val="FFFFFF"/>
                  </a:solidFill>
                  <a:latin typeface="Asap Condensed Bold"/>
                  <a:ea typeface="Asap Condensed Bold"/>
                  <a:cs typeface="Asap Condensed Bold"/>
                  <a:sym typeface="Asap Condensed Bold"/>
                </a:rPr>
                <a:t>7</a:t>
              </a:r>
            </a:p>
          </p:txBody>
        </p:sp>
      </p:grpSp>
      <p:grpSp>
        <p:nvGrpSpPr>
          <p:cNvPr name="Group 73" id="73"/>
          <p:cNvGrpSpPr>
            <a:grpSpLocks noChangeAspect="true"/>
          </p:cNvGrpSpPr>
          <p:nvPr/>
        </p:nvGrpSpPr>
        <p:grpSpPr>
          <a:xfrm rot="0">
            <a:off x="17118026" y="7747762"/>
            <a:ext cx="445794" cy="299738"/>
            <a:chOff x="0" y="0"/>
            <a:chExt cx="1930400" cy="1297940"/>
          </a:xfrm>
        </p:grpSpPr>
        <p:sp>
          <p:nvSpPr>
            <p:cNvPr name="Freeform 74" id="74"/>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000000"/>
            </a:solidFill>
          </p:spPr>
        </p:sp>
      </p:grpSp>
      <p:sp>
        <p:nvSpPr>
          <p:cNvPr name="TextBox 75" id="75"/>
          <p:cNvSpPr txBox="true"/>
          <p:nvPr/>
        </p:nvSpPr>
        <p:spPr>
          <a:xfrm rot="0">
            <a:off x="7574238" y="5537145"/>
            <a:ext cx="8104772" cy="695345"/>
          </a:xfrm>
          <a:prstGeom prst="rect">
            <a:avLst/>
          </a:prstGeom>
        </p:spPr>
        <p:txBody>
          <a:bodyPr anchor="t" rtlCol="false" tIns="0" lIns="0" bIns="0" rIns="0">
            <a:spAutoFit/>
          </a:bodyPr>
          <a:lstStyle/>
          <a:p>
            <a:pPr algn="ctr" marL="0" indent="0" lvl="0">
              <a:lnSpc>
                <a:spcPts val="5519"/>
              </a:lnSpc>
              <a:spcBef>
                <a:spcPct val="0"/>
              </a:spcBef>
            </a:pPr>
            <a:r>
              <a:rPr lang="en-US" sz="4213" spc="126">
                <a:solidFill>
                  <a:srgbClr val="191919"/>
                </a:solidFill>
                <a:latin typeface="Asap Condensed Bold"/>
                <a:ea typeface="Asap Condensed Bold"/>
                <a:cs typeface="Asap Condensed Bold"/>
                <a:sym typeface="Asap Condensed Bold"/>
              </a:rPr>
              <a:t>DATA CLEANING</a:t>
            </a:r>
          </a:p>
        </p:txBody>
      </p:sp>
      <p:sp>
        <p:nvSpPr>
          <p:cNvPr name="TextBox 76" id="76"/>
          <p:cNvSpPr txBox="true"/>
          <p:nvPr/>
        </p:nvSpPr>
        <p:spPr>
          <a:xfrm rot="0">
            <a:off x="6032184" y="8680840"/>
            <a:ext cx="1033176" cy="493536"/>
          </a:xfrm>
          <a:prstGeom prst="rect">
            <a:avLst/>
          </a:prstGeom>
        </p:spPr>
        <p:txBody>
          <a:bodyPr anchor="t" rtlCol="false" tIns="0" lIns="0" bIns="0" rIns="0">
            <a:spAutoFit/>
          </a:bodyPr>
          <a:lstStyle/>
          <a:p>
            <a:pPr algn="ctr" marL="0" indent="0" lvl="0">
              <a:lnSpc>
                <a:spcPts val="1913"/>
              </a:lnSpc>
            </a:pPr>
            <a:r>
              <a:rPr lang="en-US" sz="1366" spc="40">
                <a:solidFill>
                  <a:srgbClr val="191919"/>
                </a:solidFill>
                <a:latin typeface="Asap Condensed"/>
                <a:ea typeface="Asap Condensed"/>
                <a:cs typeface="Asap Condensed"/>
                <a:sym typeface="Asap Condensed"/>
              </a:rPr>
              <a:t>Merge Coloumn</a:t>
            </a:r>
          </a:p>
        </p:txBody>
      </p:sp>
      <p:sp>
        <p:nvSpPr>
          <p:cNvPr name="TextBox 77" id="77"/>
          <p:cNvSpPr txBox="true"/>
          <p:nvPr/>
        </p:nvSpPr>
        <p:spPr>
          <a:xfrm rot="0">
            <a:off x="9335843" y="8560685"/>
            <a:ext cx="1033176" cy="493536"/>
          </a:xfrm>
          <a:prstGeom prst="rect">
            <a:avLst/>
          </a:prstGeom>
        </p:spPr>
        <p:txBody>
          <a:bodyPr anchor="t" rtlCol="false" tIns="0" lIns="0" bIns="0" rIns="0">
            <a:spAutoFit/>
          </a:bodyPr>
          <a:lstStyle/>
          <a:p>
            <a:pPr algn="ctr" marL="0" indent="0" lvl="0">
              <a:lnSpc>
                <a:spcPts val="1913"/>
              </a:lnSpc>
            </a:pPr>
            <a:r>
              <a:rPr lang="en-US" sz="1366" spc="40">
                <a:solidFill>
                  <a:srgbClr val="191919"/>
                </a:solidFill>
                <a:latin typeface="Asap Condensed"/>
                <a:ea typeface="Asap Condensed"/>
                <a:cs typeface="Asap Condensed"/>
                <a:sym typeface="Asap Condensed"/>
              </a:rPr>
              <a:t>Handling Duplicates</a:t>
            </a:r>
          </a:p>
        </p:txBody>
      </p:sp>
      <p:sp>
        <p:nvSpPr>
          <p:cNvPr name="TextBox 78" id="78"/>
          <p:cNvSpPr txBox="true"/>
          <p:nvPr/>
        </p:nvSpPr>
        <p:spPr>
          <a:xfrm rot="0">
            <a:off x="12639503" y="8560685"/>
            <a:ext cx="1033176" cy="493536"/>
          </a:xfrm>
          <a:prstGeom prst="rect">
            <a:avLst/>
          </a:prstGeom>
        </p:spPr>
        <p:txBody>
          <a:bodyPr anchor="t" rtlCol="false" tIns="0" lIns="0" bIns="0" rIns="0">
            <a:spAutoFit/>
          </a:bodyPr>
          <a:lstStyle/>
          <a:p>
            <a:pPr algn="ctr" marL="0" indent="0" lvl="0">
              <a:lnSpc>
                <a:spcPts val="1913"/>
              </a:lnSpc>
            </a:pPr>
            <a:r>
              <a:rPr lang="en-US" sz="1366" spc="40">
                <a:solidFill>
                  <a:srgbClr val="191919"/>
                </a:solidFill>
                <a:latin typeface="Asap Condensed"/>
                <a:ea typeface="Asap Condensed"/>
                <a:cs typeface="Asap Condensed"/>
                <a:sym typeface="Asap Condensed"/>
              </a:rPr>
              <a:t>Rename Columns</a:t>
            </a:r>
          </a:p>
        </p:txBody>
      </p:sp>
      <p:sp>
        <p:nvSpPr>
          <p:cNvPr name="TextBox 79" id="79"/>
          <p:cNvSpPr txBox="true"/>
          <p:nvPr/>
        </p:nvSpPr>
        <p:spPr>
          <a:xfrm rot="0">
            <a:off x="7673529" y="6512271"/>
            <a:ext cx="1033176" cy="493536"/>
          </a:xfrm>
          <a:prstGeom prst="rect">
            <a:avLst/>
          </a:prstGeom>
        </p:spPr>
        <p:txBody>
          <a:bodyPr anchor="t" rtlCol="false" tIns="0" lIns="0" bIns="0" rIns="0">
            <a:spAutoFit/>
          </a:bodyPr>
          <a:lstStyle/>
          <a:p>
            <a:pPr algn="ctr" marL="0" indent="0" lvl="0">
              <a:lnSpc>
                <a:spcPts val="1913"/>
              </a:lnSpc>
            </a:pPr>
            <a:r>
              <a:rPr lang="en-US" sz="1366" spc="40">
                <a:solidFill>
                  <a:srgbClr val="191919"/>
                </a:solidFill>
                <a:latin typeface="Asap Condensed"/>
                <a:ea typeface="Asap Condensed"/>
                <a:cs typeface="Asap Condensed"/>
                <a:sym typeface="Asap Condensed"/>
              </a:rPr>
              <a:t>Handling Missing Value</a:t>
            </a:r>
          </a:p>
        </p:txBody>
      </p:sp>
      <p:sp>
        <p:nvSpPr>
          <p:cNvPr name="TextBox 80" id="80"/>
          <p:cNvSpPr txBox="true"/>
          <p:nvPr/>
        </p:nvSpPr>
        <p:spPr>
          <a:xfrm rot="0">
            <a:off x="10979256" y="6512271"/>
            <a:ext cx="1033176" cy="493536"/>
          </a:xfrm>
          <a:prstGeom prst="rect">
            <a:avLst/>
          </a:prstGeom>
        </p:spPr>
        <p:txBody>
          <a:bodyPr anchor="t" rtlCol="false" tIns="0" lIns="0" bIns="0" rIns="0">
            <a:spAutoFit/>
          </a:bodyPr>
          <a:lstStyle/>
          <a:p>
            <a:pPr algn="ctr" marL="0" indent="0" lvl="0">
              <a:lnSpc>
                <a:spcPts val="1913"/>
              </a:lnSpc>
            </a:pPr>
            <a:r>
              <a:rPr lang="en-US" sz="1366" spc="40">
                <a:solidFill>
                  <a:srgbClr val="191919"/>
                </a:solidFill>
                <a:latin typeface="Asap Condensed"/>
                <a:ea typeface="Asap Condensed"/>
                <a:cs typeface="Asap Condensed"/>
                <a:sym typeface="Asap Condensed"/>
              </a:rPr>
              <a:t>Change Data Type</a:t>
            </a:r>
          </a:p>
        </p:txBody>
      </p:sp>
      <p:sp>
        <p:nvSpPr>
          <p:cNvPr name="TextBox 81" id="81"/>
          <p:cNvSpPr txBox="true"/>
          <p:nvPr/>
        </p:nvSpPr>
        <p:spPr>
          <a:xfrm rot="0">
            <a:off x="14284983" y="6512271"/>
            <a:ext cx="1033176" cy="493536"/>
          </a:xfrm>
          <a:prstGeom prst="rect">
            <a:avLst/>
          </a:prstGeom>
        </p:spPr>
        <p:txBody>
          <a:bodyPr anchor="t" rtlCol="false" tIns="0" lIns="0" bIns="0" rIns="0">
            <a:spAutoFit/>
          </a:bodyPr>
          <a:lstStyle/>
          <a:p>
            <a:pPr algn="ctr" marL="0" indent="0" lvl="0">
              <a:lnSpc>
                <a:spcPts val="1913"/>
              </a:lnSpc>
            </a:pPr>
            <a:r>
              <a:rPr lang="en-US" sz="1366" spc="40">
                <a:solidFill>
                  <a:srgbClr val="191919"/>
                </a:solidFill>
                <a:latin typeface="Asap Condensed"/>
                <a:ea typeface="Asap Condensed"/>
                <a:cs typeface="Asap Condensed"/>
                <a:sym typeface="Asap Condensed"/>
              </a:rPr>
              <a:t>Replace Column Value</a:t>
            </a:r>
          </a:p>
        </p:txBody>
      </p:sp>
      <p:sp>
        <p:nvSpPr>
          <p:cNvPr name="TextBox 82" id="82"/>
          <p:cNvSpPr txBox="true"/>
          <p:nvPr/>
        </p:nvSpPr>
        <p:spPr>
          <a:xfrm rot="0">
            <a:off x="16696621" y="8031877"/>
            <a:ext cx="1288604" cy="447022"/>
          </a:xfrm>
          <a:prstGeom prst="rect">
            <a:avLst/>
          </a:prstGeom>
        </p:spPr>
        <p:txBody>
          <a:bodyPr anchor="t" rtlCol="false" tIns="0" lIns="0" bIns="0" rIns="0">
            <a:spAutoFit/>
          </a:bodyPr>
          <a:lstStyle/>
          <a:p>
            <a:pPr algn="ctr" marL="0" indent="0" lvl="0">
              <a:lnSpc>
                <a:spcPts val="1745"/>
              </a:lnSpc>
              <a:spcBef>
                <a:spcPct val="0"/>
              </a:spcBef>
            </a:pPr>
            <a:r>
              <a:rPr lang="en-US" sz="1332" spc="39">
                <a:solidFill>
                  <a:srgbClr val="191919"/>
                </a:solidFill>
                <a:latin typeface="Asap Condensed Bold"/>
                <a:ea typeface="Asap Condensed Bold"/>
                <a:cs typeface="Asap Condensed Bold"/>
                <a:sym typeface="Asap Condensed Bold"/>
              </a:rPr>
              <a:t>TEXT PREPROCESSING</a:t>
            </a:r>
          </a:p>
        </p:txBody>
      </p:sp>
      <p:sp>
        <p:nvSpPr>
          <p:cNvPr name="Freeform 83" id="83"/>
          <p:cNvSpPr/>
          <p:nvPr/>
        </p:nvSpPr>
        <p:spPr>
          <a:xfrm flipH="false" flipV="false" rot="1209567">
            <a:off x="4034832" y="7268894"/>
            <a:ext cx="1408383" cy="397868"/>
          </a:xfrm>
          <a:custGeom>
            <a:avLst/>
            <a:gdLst/>
            <a:ahLst/>
            <a:cxnLst/>
            <a:rect r="r" b="b" t="t" l="l"/>
            <a:pathLst>
              <a:path h="397868" w="1408383">
                <a:moveTo>
                  <a:pt x="0" y="0"/>
                </a:moveTo>
                <a:lnTo>
                  <a:pt x="1408383" y="0"/>
                </a:lnTo>
                <a:lnTo>
                  <a:pt x="1408383" y="397869"/>
                </a:lnTo>
                <a:lnTo>
                  <a:pt x="0" y="39786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84" id="84"/>
          <p:cNvSpPr txBox="true"/>
          <p:nvPr/>
        </p:nvSpPr>
        <p:spPr>
          <a:xfrm rot="0">
            <a:off x="2593395" y="1374024"/>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ea typeface="Asap Condensed Bold"/>
                <a:cs typeface="Asap Condensed Bold"/>
                <a:sym typeface="Asap Condensed Bold"/>
              </a:rPr>
              <a:t>DATA UNDERSTANDING</a:t>
            </a:r>
          </a:p>
        </p:txBody>
      </p:sp>
      <p:sp>
        <p:nvSpPr>
          <p:cNvPr name="TextBox 85" id="85"/>
          <p:cNvSpPr txBox="true"/>
          <p:nvPr/>
        </p:nvSpPr>
        <p:spPr>
          <a:xfrm rot="0">
            <a:off x="5807468" y="3124774"/>
            <a:ext cx="6679884" cy="873125"/>
          </a:xfrm>
          <a:prstGeom prst="rect">
            <a:avLst/>
          </a:prstGeom>
        </p:spPr>
        <p:txBody>
          <a:bodyPr anchor="t" rtlCol="false" tIns="0" lIns="0" bIns="0" rIns="0">
            <a:spAutoFit/>
          </a:bodyPr>
          <a:lstStyle/>
          <a:p>
            <a:pPr algn="ctr">
              <a:lnSpc>
                <a:spcPts val="7000"/>
              </a:lnSpc>
            </a:pPr>
            <a:r>
              <a:rPr lang="en-US" sz="5000" spc="490">
                <a:solidFill>
                  <a:srgbClr val="345EE9"/>
                </a:solidFill>
                <a:latin typeface="Asap Condensed Bold"/>
                <a:ea typeface="Asap Condensed Bold"/>
                <a:cs typeface="Asap Condensed Bold"/>
                <a:sym typeface="Asap Condensed Bold"/>
              </a:rPr>
              <a:t>DATASET DESCRIPTION</a:t>
            </a:r>
          </a:p>
        </p:txBody>
      </p:sp>
      <p:sp>
        <p:nvSpPr>
          <p:cNvPr name="TextBox 86" id="86"/>
          <p:cNvSpPr txBox="true"/>
          <p:nvPr/>
        </p:nvSpPr>
        <p:spPr>
          <a:xfrm rot="0">
            <a:off x="1242526" y="5155811"/>
            <a:ext cx="2444167" cy="552831"/>
          </a:xfrm>
          <a:prstGeom prst="rect">
            <a:avLst/>
          </a:prstGeom>
        </p:spPr>
        <p:txBody>
          <a:bodyPr anchor="t" rtlCol="false" tIns="0" lIns="0" bIns="0" rIns="0">
            <a:spAutoFit/>
          </a:bodyPr>
          <a:lstStyle/>
          <a:p>
            <a:pPr algn="just">
              <a:lnSpc>
                <a:spcPts val="4332"/>
              </a:lnSpc>
            </a:pPr>
            <a:r>
              <a:rPr lang="en-US" sz="3800" spc="83">
                <a:solidFill>
                  <a:srgbClr val="0056D2"/>
                </a:solidFill>
                <a:latin typeface="Dumondi Condensed"/>
                <a:ea typeface="Dumondi Condensed"/>
                <a:cs typeface="Dumondi Condensed"/>
                <a:sym typeface="Dumondi Condensed"/>
              </a:rPr>
              <a:t>lowongan_kerja</a:t>
            </a:r>
          </a:p>
        </p:txBody>
      </p:sp>
      <p:sp>
        <p:nvSpPr>
          <p:cNvPr name="TextBox 87" id="87"/>
          <p:cNvSpPr txBox="true"/>
          <p:nvPr/>
        </p:nvSpPr>
        <p:spPr>
          <a:xfrm rot="0">
            <a:off x="386334" y="4305305"/>
            <a:ext cx="4795990" cy="613664"/>
          </a:xfrm>
          <a:prstGeom prst="rect">
            <a:avLst/>
          </a:prstGeom>
        </p:spPr>
        <p:txBody>
          <a:bodyPr anchor="t" rtlCol="false" tIns="0" lIns="0" bIns="0" rIns="0">
            <a:spAutoFit/>
          </a:bodyPr>
          <a:lstStyle/>
          <a:p>
            <a:pPr algn="ctr" marL="0" indent="0" lvl="0">
              <a:lnSpc>
                <a:spcPts val="4977"/>
              </a:lnSpc>
              <a:spcBef>
                <a:spcPct val="0"/>
              </a:spcBef>
            </a:pPr>
            <a:r>
              <a:rPr lang="en-US" sz="3799" spc="113">
                <a:solidFill>
                  <a:srgbClr val="191919"/>
                </a:solidFill>
                <a:latin typeface="Asap Condensed Bold"/>
                <a:ea typeface="Asap Condensed Bold"/>
                <a:cs typeface="Asap Condensed Bold"/>
                <a:sym typeface="Asap Condensed Bold"/>
              </a:rPr>
              <a:t>FEATURE SELECTION</a:t>
            </a:r>
          </a:p>
        </p:txBody>
      </p:sp>
      <p:sp>
        <p:nvSpPr>
          <p:cNvPr name="TextBox 88" id="88"/>
          <p:cNvSpPr txBox="true"/>
          <p:nvPr/>
        </p:nvSpPr>
        <p:spPr>
          <a:xfrm rot="0">
            <a:off x="1242526" y="5746742"/>
            <a:ext cx="2315979" cy="1913717"/>
          </a:xfrm>
          <a:prstGeom prst="rect">
            <a:avLst/>
          </a:prstGeom>
        </p:spPr>
        <p:txBody>
          <a:bodyPr anchor="t" rtlCol="false" tIns="0" lIns="0" bIns="0" rIns="0">
            <a:spAutoFit/>
          </a:bodyPr>
          <a:lstStyle/>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id_pekerjaan</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id_perusahaan</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singkatan_kemampuan</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judul</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jenis_pekerjaan_terformat</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deskripsi</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deskripsi_keterampilan</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lokasi</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tipe_pendaftaran</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disponsori</a:t>
            </a:r>
          </a:p>
        </p:txBody>
      </p:sp>
      <p:sp>
        <p:nvSpPr>
          <p:cNvPr name="TextBox 89" id="89"/>
          <p:cNvSpPr txBox="true"/>
          <p:nvPr/>
        </p:nvSpPr>
        <p:spPr>
          <a:xfrm rot="0">
            <a:off x="4641966" y="5746742"/>
            <a:ext cx="1891812" cy="389717"/>
          </a:xfrm>
          <a:prstGeom prst="rect">
            <a:avLst/>
          </a:prstGeom>
        </p:spPr>
        <p:txBody>
          <a:bodyPr anchor="t" rtlCol="false" tIns="0" lIns="0" bIns="0" rIns="0">
            <a:spAutoFit/>
          </a:bodyPr>
          <a:lstStyle/>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id_pekerjaan</a:t>
            </a:r>
          </a:p>
          <a:p>
            <a:pPr algn="just" marL="346040" indent="-173020" lvl="1">
              <a:lnSpc>
                <a:spcPts val="1554"/>
              </a:lnSpc>
              <a:buFont typeface="Arial"/>
              <a:buChar char="•"/>
            </a:pPr>
            <a:r>
              <a:rPr lang="en-US" sz="1602" spc="35">
                <a:solidFill>
                  <a:srgbClr val="0056D2"/>
                </a:solidFill>
                <a:latin typeface="Dumondi Condensed"/>
                <a:ea typeface="Dumondi Condensed"/>
                <a:cs typeface="Dumondi Condensed"/>
                <a:sym typeface="Dumondi Condensed"/>
              </a:rPr>
              <a:t>singkatan_kemampuan</a:t>
            </a:r>
          </a:p>
        </p:txBody>
      </p:sp>
      <p:sp>
        <p:nvSpPr>
          <p:cNvPr name="TextBox 90" id="90"/>
          <p:cNvSpPr txBox="true"/>
          <p:nvPr/>
        </p:nvSpPr>
        <p:spPr>
          <a:xfrm rot="0">
            <a:off x="15926661" y="8560685"/>
            <a:ext cx="1033176" cy="493536"/>
          </a:xfrm>
          <a:prstGeom prst="rect">
            <a:avLst/>
          </a:prstGeom>
        </p:spPr>
        <p:txBody>
          <a:bodyPr anchor="t" rtlCol="false" tIns="0" lIns="0" bIns="0" rIns="0">
            <a:spAutoFit/>
          </a:bodyPr>
          <a:lstStyle/>
          <a:p>
            <a:pPr algn="ctr" marL="0" indent="0" lvl="0">
              <a:lnSpc>
                <a:spcPts val="1913"/>
              </a:lnSpc>
            </a:pPr>
            <a:r>
              <a:rPr lang="en-US" sz="1366" spc="40">
                <a:solidFill>
                  <a:srgbClr val="191919"/>
                </a:solidFill>
                <a:latin typeface="Asap Condensed"/>
                <a:ea typeface="Asap Condensed"/>
                <a:cs typeface="Asap Condensed"/>
                <a:sym typeface="Asap Condensed"/>
              </a:rPr>
              <a:t>Feature Engineering</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124478" y="3502346"/>
            <a:ext cx="4451844" cy="1901508"/>
            <a:chOff x="0" y="0"/>
            <a:chExt cx="1172502" cy="500809"/>
          </a:xfrm>
        </p:grpSpPr>
        <p:sp>
          <p:nvSpPr>
            <p:cNvPr name="Freeform 3" id="3"/>
            <p:cNvSpPr/>
            <p:nvPr/>
          </p:nvSpPr>
          <p:spPr>
            <a:xfrm flipH="false" flipV="false" rot="0">
              <a:off x="0" y="0"/>
              <a:ext cx="1172502" cy="500809"/>
            </a:xfrm>
            <a:custGeom>
              <a:avLst/>
              <a:gdLst/>
              <a:ahLst/>
              <a:cxnLst/>
              <a:rect r="r" b="b" t="t" l="l"/>
              <a:pathLst>
                <a:path h="500809" w="1172502">
                  <a:moveTo>
                    <a:pt x="0" y="0"/>
                  </a:moveTo>
                  <a:lnTo>
                    <a:pt x="1172502" y="0"/>
                  </a:lnTo>
                  <a:lnTo>
                    <a:pt x="1172502" y="500809"/>
                  </a:lnTo>
                  <a:lnTo>
                    <a:pt x="0" y="500809"/>
                  </a:lnTo>
                  <a:close/>
                </a:path>
              </a:pathLst>
            </a:custGeom>
            <a:solidFill>
              <a:srgbClr val="FFFFFF"/>
            </a:solidFill>
            <a:ln w="47625" cap="sq">
              <a:solidFill>
                <a:srgbClr val="73A5C6"/>
              </a:solidFill>
              <a:prstDash val="solid"/>
              <a:miter/>
            </a:ln>
          </p:spPr>
        </p:sp>
        <p:sp>
          <p:nvSpPr>
            <p:cNvPr name="TextBox 4" id="4"/>
            <p:cNvSpPr txBox="true"/>
            <p:nvPr/>
          </p:nvSpPr>
          <p:spPr>
            <a:xfrm>
              <a:off x="0" y="-76200"/>
              <a:ext cx="1172502" cy="577009"/>
            </a:xfrm>
            <a:prstGeom prst="rect">
              <a:avLst/>
            </a:prstGeom>
          </p:spPr>
          <p:txBody>
            <a:bodyPr anchor="ctr" rtlCol="false" tIns="50800" lIns="50800" bIns="50800" rIns="50800"/>
            <a:lstStyle/>
            <a:p>
              <a:pPr algn="ctr">
                <a:lnSpc>
                  <a:spcPts val="4480"/>
                </a:lnSpc>
              </a:pPr>
              <a:r>
                <a:rPr lang="en-US" sz="3200">
                  <a:solidFill>
                    <a:srgbClr val="000000"/>
                  </a:solidFill>
                  <a:latin typeface="Asap Condensed Bold"/>
                  <a:ea typeface="Asap Condensed Bold"/>
                  <a:cs typeface="Asap Condensed Bold"/>
                  <a:sym typeface="Asap Condensed Bold"/>
                </a:rPr>
                <a:t>REMOVING URLS</a:t>
              </a:r>
            </a:p>
          </p:txBody>
        </p:sp>
      </p:grpSp>
      <p:grpSp>
        <p:nvGrpSpPr>
          <p:cNvPr name="Group 5" id="5"/>
          <p:cNvGrpSpPr/>
          <p:nvPr/>
        </p:nvGrpSpPr>
        <p:grpSpPr>
          <a:xfrm rot="0">
            <a:off x="12807456" y="3502346"/>
            <a:ext cx="4451844" cy="1901508"/>
            <a:chOff x="0" y="0"/>
            <a:chExt cx="1172502" cy="500809"/>
          </a:xfrm>
        </p:grpSpPr>
        <p:sp>
          <p:nvSpPr>
            <p:cNvPr name="Freeform 6" id="6"/>
            <p:cNvSpPr/>
            <p:nvPr/>
          </p:nvSpPr>
          <p:spPr>
            <a:xfrm flipH="false" flipV="false" rot="0">
              <a:off x="0" y="0"/>
              <a:ext cx="1172502" cy="500809"/>
            </a:xfrm>
            <a:custGeom>
              <a:avLst/>
              <a:gdLst/>
              <a:ahLst/>
              <a:cxnLst/>
              <a:rect r="r" b="b" t="t" l="l"/>
              <a:pathLst>
                <a:path h="500809" w="1172502">
                  <a:moveTo>
                    <a:pt x="0" y="0"/>
                  </a:moveTo>
                  <a:lnTo>
                    <a:pt x="1172502" y="0"/>
                  </a:lnTo>
                  <a:lnTo>
                    <a:pt x="1172502" y="500809"/>
                  </a:lnTo>
                  <a:lnTo>
                    <a:pt x="0" y="500809"/>
                  </a:lnTo>
                  <a:close/>
                </a:path>
              </a:pathLst>
            </a:custGeom>
            <a:solidFill>
              <a:srgbClr val="FFFFFF"/>
            </a:solidFill>
            <a:ln w="47625" cap="sq">
              <a:solidFill>
                <a:srgbClr val="528AAE"/>
              </a:solidFill>
              <a:prstDash val="solid"/>
              <a:miter/>
            </a:ln>
          </p:spPr>
        </p:sp>
        <p:sp>
          <p:nvSpPr>
            <p:cNvPr name="TextBox 7" id="7"/>
            <p:cNvSpPr txBox="true"/>
            <p:nvPr/>
          </p:nvSpPr>
          <p:spPr>
            <a:xfrm>
              <a:off x="0" y="-57150"/>
              <a:ext cx="1172502" cy="557959"/>
            </a:xfrm>
            <a:prstGeom prst="rect">
              <a:avLst/>
            </a:prstGeom>
          </p:spPr>
          <p:txBody>
            <a:bodyPr anchor="ctr" rtlCol="false" tIns="50800" lIns="50800" bIns="50800" rIns="50800"/>
            <a:lstStyle/>
            <a:p>
              <a:pPr algn="ctr">
                <a:lnSpc>
                  <a:spcPts val="4059"/>
                </a:lnSpc>
              </a:pPr>
              <a:r>
                <a:rPr lang="en-US" sz="2899">
                  <a:solidFill>
                    <a:srgbClr val="000000"/>
                  </a:solidFill>
                  <a:latin typeface="Asap Condensed Bold"/>
                  <a:ea typeface="Asap Condensed Bold"/>
                  <a:cs typeface="Asap Condensed Bold"/>
                  <a:sym typeface="Asap Condensed Bold"/>
                </a:rPr>
                <a:t>SHORT WORD NORMALIZATION AND ABBREVIATION REPLACEMENT</a:t>
              </a:r>
            </a:p>
          </p:txBody>
        </p:sp>
      </p:grpSp>
      <p:grpSp>
        <p:nvGrpSpPr>
          <p:cNvPr name="Group 8" id="8"/>
          <p:cNvGrpSpPr/>
          <p:nvPr/>
        </p:nvGrpSpPr>
        <p:grpSpPr>
          <a:xfrm rot="0">
            <a:off x="1443909" y="3502346"/>
            <a:ext cx="4451844" cy="1901508"/>
            <a:chOff x="0" y="0"/>
            <a:chExt cx="1172502" cy="500809"/>
          </a:xfrm>
        </p:grpSpPr>
        <p:sp>
          <p:nvSpPr>
            <p:cNvPr name="Freeform 9" id="9"/>
            <p:cNvSpPr/>
            <p:nvPr/>
          </p:nvSpPr>
          <p:spPr>
            <a:xfrm flipH="false" flipV="false" rot="0">
              <a:off x="0" y="0"/>
              <a:ext cx="1172502" cy="500809"/>
            </a:xfrm>
            <a:custGeom>
              <a:avLst/>
              <a:gdLst/>
              <a:ahLst/>
              <a:cxnLst/>
              <a:rect r="r" b="b" t="t" l="l"/>
              <a:pathLst>
                <a:path h="500809" w="1172502">
                  <a:moveTo>
                    <a:pt x="0" y="0"/>
                  </a:moveTo>
                  <a:lnTo>
                    <a:pt x="1172502" y="0"/>
                  </a:lnTo>
                  <a:lnTo>
                    <a:pt x="1172502" y="500809"/>
                  </a:lnTo>
                  <a:lnTo>
                    <a:pt x="0" y="500809"/>
                  </a:lnTo>
                  <a:close/>
                </a:path>
              </a:pathLst>
            </a:custGeom>
            <a:solidFill>
              <a:srgbClr val="FFFFFF"/>
            </a:solidFill>
            <a:ln w="47625" cap="sq">
              <a:solidFill>
                <a:srgbClr val="BCD2E8"/>
              </a:solidFill>
              <a:prstDash val="solid"/>
              <a:miter/>
            </a:ln>
          </p:spPr>
        </p:sp>
        <p:sp>
          <p:nvSpPr>
            <p:cNvPr name="TextBox 10" id="10"/>
            <p:cNvSpPr txBox="true"/>
            <p:nvPr/>
          </p:nvSpPr>
          <p:spPr>
            <a:xfrm>
              <a:off x="0" y="-76200"/>
              <a:ext cx="1172502" cy="577009"/>
            </a:xfrm>
            <a:prstGeom prst="rect">
              <a:avLst/>
            </a:prstGeom>
          </p:spPr>
          <p:txBody>
            <a:bodyPr anchor="ctr" rtlCol="false" tIns="50800" lIns="50800" bIns="50800" rIns="50800"/>
            <a:lstStyle/>
            <a:p>
              <a:pPr algn="ctr">
                <a:lnSpc>
                  <a:spcPts val="4479"/>
                </a:lnSpc>
              </a:pPr>
              <a:r>
                <a:rPr lang="en-US" sz="3199">
                  <a:solidFill>
                    <a:srgbClr val="000000"/>
                  </a:solidFill>
                  <a:latin typeface="Asap Condensed Bold"/>
                  <a:ea typeface="Asap Condensed Bold"/>
                  <a:cs typeface="Asap Condensed Bold"/>
                  <a:sym typeface="Asap Condensed Bold"/>
                </a:rPr>
                <a:t>REPLACING SLASH AND DASH WITH SPACE</a:t>
              </a:r>
            </a:p>
          </p:txBody>
        </p:sp>
      </p:grpSp>
      <p:grpSp>
        <p:nvGrpSpPr>
          <p:cNvPr name="Group 11" id="11"/>
          <p:cNvGrpSpPr/>
          <p:nvPr/>
        </p:nvGrpSpPr>
        <p:grpSpPr>
          <a:xfrm rot="0">
            <a:off x="957508" y="3990511"/>
            <a:ext cx="972803" cy="9728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2E8"/>
            </a:solidFill>
          </p:spPr>
        </p:sp>
        <p:sp>
          <p:nvSpPr>
            <p:cNvPr name="TextBox 13" id="13"/>
            <p:cNvSpPr txBox="true"/>
            <p:nvPr/>
          </p:nvSpPr>
          <p:spPr>
            <a:xfrm>
              <a:off x="76200" y="-9525"/>
              <a:ext cx="660400" cy="746125"/>
            </a:xfrm>
            <a:prstGeom prst="rect">
              <a:avLst/>
            </a:prstGeom>
          </p:spPr>
          <p:txBody>
            <a:bodyPr anchor="ctr" rtlCol="false" tIns="0" lIns="0" bIns="0" rIns="0"/>
            <a:lstStyle/>
            <a:p>
              <a:pPr algn="ctr">
                <a:lnSpc>
                  <a:spcPts val="5040"/>
                </a:lnSpc>
              </a:pPr>
              <a:r>
                <a:rPr lang="en-US" sz="3600">
                  <a:solidFill>
                    <a:srgbClr val="FFFFFF"/>
                  </a:solidFill>
                  <a:latin typeface="Asap Condensed Bold"/>
                  <a:ea typeface="Asap Condensed Bold"/>
                  <a:cs typeface="Asap Condensed Bold"/>
                  <a:sym typeface="Asap Condensed Bold"/>
                </a:rPr>
                <a:t>1</a:t>
              </a:r>
            </a:p>
          </p:txBody>
        </p:sp>
      </p:grpSp>
      <p:grpSp>
        <p:nvGrpSpPr>
          <p:cNvPr name="Group 14" id="14"/>
          <p:cNvGrpSpPr/>
          <p:nvPr/>
        </p:nvGrpSpPr>
        <p:grpSpPr>
          <a:xfrm rot="0">
            <a:off x="6695227" y="3942886"/>
            <a:ext cx="972803" cy="97280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5C6"/>
            </a:solidFill>
          </p:spPr>
        </p:sp>
        <p:sp>
          <p:nvSpPr>
            <p:cNvPr name="TextBox 16" id="16"/>
            <p:cNvSpPr txBox="true"/>
            <p:nvPr/>
          </p:nvSpPr>
          <p:spPr>
            <a:xfrm>
              <a:off x="76200" y="-9525"/>
              <a:ext cx="660400" cy="746125"/>
            </a:xfrm>
            <a:prstGeom prst="rect">
              <a:avLst/>
            </a:prstGeom>
          </p:spPr>
          <p:txBody>
            <a:bodyPr anchor="ctr" rtlCol="false" tIns="0" lIns="0" bIns="0" rIns="0"/>
            <a:lstStyle/>
            <a:p>
              <a:pPr algn="ctr">
                <a:lnSpc>
                  <a:spcPts val="5040"/>
                </a:lnSpc>
              </a:pPr>
              <a:r>
                <a:rPr lang="en-US" sz="3600">
                  <a:solidFill>
                    <a:srgbClr val="FFFFFF"/>
                  </a:solidFill>
                  <a:latin typeface="Asap Condensed Bold"/>
                  <a:ea typeface="Asap Condensed Bold"/>
                  <a:cs typeface="Asap Condensed Bold"/>
                  <a:sym typeface="Asap Condensed Bold"/>
                </a:rPr>
                <a:t>2</a:t>
              </a:r>
            </a:p>
          </p:txBody>
        </p:sp>
      </p:grpSp>
      <p:grpSp>
        <p:nvGrpSpPr>
          <p:cNvPr name="Group 17" id="17"/>
          <p:cNvGrpSpPr/>
          <p:nvPr/>
        </p:nvGrpSpPr>
        <p:grpSpPr>
          <a:xfrm rot="0">
            <a:off x="9895371" y="6564004"/>
            <a:ext cx="4451844" cy="1901508"/>
            <a:chOff x="0" y="0"/>
            <a:chExt cx="1172502" cy="500809"/>
          </a:xfrm>
        </p:grpSpPr>
        <p:sp>
          <p:nvSpPr>
            <p:cNvPr name="Freeform 18" id="18"/>
            <p:cNvSpPr/>
            <p:nvPr/>
          </p:nvSpPr>
          <p:spPr>
            <a:xfrm flipH="false" flipV="false" rot="0">
              <a:off x="0" y="0"/>
              <a:ext cx="1172502" cy="500809"/>
            </a:xfrm>
            <a:custGeom>
              <a:avLst/>
              <a:gdLst/>
              <a:ahLst/>
              <a:cxnLst/>
              <a:rect r="r" b="b" t="t" l="l"/>
              <a:pathLst>
                <a:path h="500809" w="1172502">
                  <a:moveTo>
                    <a:pt x="0" y="0"/>
                  </a:moveTo>
                  <a:lnTo>
                    <a:pt x="1172502" y="0"/>
                  </a:lnTo>
                  <a:lnTo>
                    <a:pt x="1172502" y="500809"/>
                  </a:lnTo>
                  <a:lnTo>
                    <a:pt x="0" y="500809"/>
                  </a:lnTo>
                  <a:close/>
                </a:path>
              </a:pathLst>
            </a:custGeom>
            <a:solidFill>
              <a:srgbClr val="FFFFFF"/>
            </a:solidFill>
            <a:ln w="47625" cap="sq">
              <a:solidFill>
                <a:srgbClr val="2C92D5"/>
              </a:solidFill>
              <a:prstDash val="solid"/>
              <a:miter/>
            </a:ln>
          </p:spPr>
        </p:sp>
        <p:sp>
          <p:nvSpPr>
            <p:cNvPr name="TextBox 19" id="19"/>
            <p:cNvSpPr txBox="true"/>
            <p:nvPr/>
          </p:nvSpPr>
          <p:spPr>
            <a:xfrm>
              <a:off x="0" y="-57150"/>
              <a:ext cx="1172502" cy="557959"/>
            </a:xfrm>
            <a:prstGeom prst="rect">
              <a:avLst/>
            </a:prstGeom>
          </p:spPr>
          <p:txBody>
            <a:bodyPr anchor="ctr" rtlCol="false" tIns="50800" lIns="50800" bIns="50800" rIns="50800"/>
            <a:lstStyle/>
            <a:p>
              <a:pPr algn="ctr">
                <a:lnSpc>
                  <a:spcPts val="4059"/>
                </a:lnSpc>
              </a:pPr>
              <a:r>
                <a:rPr lang="en-US" sz="2899">
                  <a:solidFill>
                    <a:srgbClr val="000000"/>
                  </a:solidFill>
                  <a:latin typeface="Asap Condensed Bold"/>
                  <a:ea typeface="Asap Condensed Bold"/>
                  <a:cs typeface="Asap Condensed Bold"/>
                  <a:sym typeface="Asap Condensed Bold"/>
                </a:rPr>
                <a:t>TOKENIZATION, LEMMATIZATION, AND STOPWORD REMOVAL</a:t>
              </a:r>
            </a:p>
          </p:txBody>
        </p:sp>
      </p:grpSp>
      <p:grpSp>
        <p:nvGrpSpPr>
          <p:cNvPr name="Group 20" id="20"/>
          <p:cNvGrpSpPr/>
          <p:nvPr/>
        </p:nvGrpSpPr>
        <p:grpSpPr>
          <a:xfrm rot="0">
            <a:off x="4210340" y="6562241"/>
            <a:ext cx="4451844" cy="1901508"/>
            <a:chOff x="0" y="0"/>
            <a:chExt cx="1172502" cy="500809"/>
          </a:xfrm>
        </p:grpSpPr>
        <p:sp>
          <p:nvSpPr>
            <p:cNvPr name="Freeform 21" id="21"/>
            <p:cNvSpPr/>
            <p:nvPr/>
          </p:nvSpPr>
          <p:spPr>
            <a:xfrm flipH="false" flipV="false" rot="0">
              <a:off x="0" y="0"/>
              <a:ext cx="1172502" cy="500809"/>
            </a:xfrm>
            <a:custGeom>
              <a:avLst/>
              <a:gdLst/>
              <a:ahLst/>
              <a:cxnLst/>
              <a:rect r="r" b="b" t="t" l="l"/>
              <a:pathLst>
                <a:path h="500809" w="1172502">
                  <a:moveTo>
                    <a:pt x="0" y="0"/>
                  </a:moveTo>
                  <a:lnTo>
                    <a:pt x="1172502" y="0"/>
                  </a:lnTo>
                  <a:lnTo>
                    <a:pt x="1172502" y="500809"/>
                  </a:lnTo>
                  <a:lnTo>
                    <a:pt x="0" y="500809"/>
                  </a:lnTo>
                  <a:close/>
                </a:path>
              </a:pathLst>
            </a:custGeom>
            <a:solidFill>
              <a:srgbClr val="FFFFFF"/>
            </a:solidFill>
            <a:ln w="47625" cap="sq">
              <a:solidFill>
                <a:srgbClr val="13538A"/>
              </a:solidFill>
              <a:prstDash val="solid"/>
              <a:miter/>
            </a:ln>
          </p:spPr>
        </p:sp>
        <p:sp>
          <p:nvSpPr>
            <p:cNvPr name="TextBox 22" id="22"/>
            <p:cNvSpPr txBox="true"/>
            <p:nvPr/>
          </p:nvSpPr>
          <p:spPr>
            <a:xfrm>
              <a:off x="0" y="-57150"/>
              <a:ext cx="1172502" cy="557959"/>
            </a:xfrm>
            <a:prstGeom prst="rect">
              <a:avLst/>
            </a:prstGeom>
          </p:spPr>
          <p:txBody>
            <a:bodyPr anchor="ctr" rtlCol="false" tIns="50800" lIns="50800" bIns="50800" rIns="50800"/>
            <a:lstStyle/>
            <a:p>
              <a:pPr algn="ctr">
                <a:lnSpc>
                  <a:spcPts val="3639"/>
                </a:lnSpc>
              </a:pPr>
              <a:r>
                <a:rPr lang="en-US" sz="2599">
                  <a:solidFill>
                    <a:srgbClr val="000000"/>
                  </a:solidFill>
                  <a:latin typeface="Asap Condensed Bold"/>
                  <a:ea typeface="Asap Condensed Bold"/>
                  <a:cs typeface="Asap Condensed Bold"/>
                  <a:sym typeface="Asap Condensed Bold"/>
                </a:rPr>
                <a:t>SPELL CHECKING AND CORRECTION</a:t>
              </a:r>
            </a:p>
          </p:txBody>
        </p:sp>
      </p:grpSp>
      <p:grpSp>
        <p:nvGrpSpPr>
          <p:cNvPr name="Group 23" id="23"/>
          <p:cNvGrpSpPr/>
          <p:nvPr/>
        </p:nvGrpSpPr>
        <p:grpSpPr>
          <a:xfrm rot="0">
            <a:off x="3669831" y="7002992"/>
            <a:ext cx="972803" cy="97280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25" id="25"/>
            <p:cNvSpPr txBox="true"/>
            <p:nvPr/>
          </p:nvSpPr>
          <p:spPr>
            <a:xfrm>
              <a:off x="76200" y="-9525"/>
              <a:ext cx="660400" cy="746125"/>
            </a:xfrm>
            <a:prstGeom prst="rect">
              <a:avLst/>
            </a:prstGeom>
          </p:spPr>
          <p:txBody>
            <a:bodyPr anchor="ctr" rtlCol="false" tIns="0" lIns="0" bIns="0" rIns="0"/>
            <a:lstStyle/>
            <a:p>
              <a:pPr algn="ctr">
                <a:lnSpc>
                  <a:spcPts val="5040"/>
                </a:lnSpc>
              </a:pPr>
              <a:r>
                <a:rPr lang="en-US" sz="3600">
                  <a:solidFill>
                    <a:srgbClr val="FFFFFF"/>
                  </a:solidFill>
                  <a:latin typeface="Asap Condensed Bold"/>
                  <a:ea typeface="Asap Condensed Bold"/>
                  <a:cs typeface="Asap Condensed Bold"/>
                  <a:sym typeface="Asap Condensed Bold"/>
                </a:rPr>
                <a:t>5</a:t>
              </a:r>
            </a:p>
          </p:txBody>
        </p:sp>
      </p:grpSp>
      <p:sp>
        <p:nvSpPr>
          <p:cNvPr name="AutoShape 26" id="26"/>
          <p:cNvSpPr/>
          <p:nvPr/>
        </p:nvSpPr>
        <p:spPr>
          <a:xfrm>
            <a:off x="5895753" y="4453099"/>
            <a:ext cx="1228725" cy="0"/>
          </a:xfrm>
          <a:prstGeom prst="line">
            <a:avLst/>
          </a:prstGeom>
          <a:ln cap="flat" w="47625">
            <a:solidFill>
              <a:srgbClr val="73A5C6"/>
            </a:solidFill>
            <a:prstDash val="solid"/>
            <a:headEnd type="none" len="sm" w="sm"/>
            <a:tailEnd type="none" len="sm" w="sm"/>
          </a:ln>
        </p:spPr>
      </p:sp>
      <p:sp>
        <p:nvSpPr>
          <p:cNvPr name="AutoShape 27" id="27"/>
          <p:cNvSpPr/>
          <p:nvPr/>
        </p:nvSpPr>
        <p:spPr>
          <a:xfrm flipV="true">
            <a:off x="11576322" y="4453099"/>
            <a:ext cx="1231134" cy="0"/>
          </a:xfrm>
          <a:prstGeom prst="line">
            <a:avLst/>
          </a:prstGeom>
          <a:ln cap="flat" w="47625">
            <a:solidFill>
              <a:srgbClr val="528AAE"/>
            </a:solidFill>
            <a:prstDash val="solid"/>
            <a:headEnd type="none" len="sm" w="sm"/>
            <a:tailEnd type="none" len="sm" w="sm"/>
          </a:ln>
        </p:spPr>
      </p:sp>
      <p:grpSp>
        <p:nvGrpSpPr>
          <p:cNvPr name="Group 28" id="28"/>
          <p:cNvGrpSpPr/>
          <p:nvPr/>
        </p:nvGrpSpPr>
        <p:grpSpPr>
          <a:xfrm rot="0">
            <a:off x="12321055" y="3942886"/>
            <a:ext cx="972803" cy="97280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AAE"/>
            </a:solidFill>
          </p:spPr>
        </p:sp>
        <p:sp>
          <p:nvSpPr>
            <p:cNvPr name="TextBox 30" id="30"/>
            <p:cNvSpPr txBox="true"/>
            <p:nvPr/>
          </p:nvSpPr>
          <p:spPr>
            <a:xfrm>
              <a:off x="76200" y="-9525"/>
              <a:ext cx="660400" cy="746125"/>
            </a:xfrm>
            <a:prstGeom prst="rect">
              <a:avLst/>
            </a:prstGeom>
          </p:spPr>
          <p:txBody>
            <a:bodyPr anchor="ctr" rtlCol="false" tIns="0" lIns="0" bIns="0" rIns="0"/>
            <a:lstStyle/>
            <a:p>
              <a:pPr algn="ctr">
                <a:lnSpc>
                  <a:spcPts val="5040"/>
                </a:lnSpc>
              </a:pPr>
              <a:r>
                <a:rPr lang="en-US" sz="3600">
                  <a:solidFill>
                    <a:srgbClr val="FFFFFF"/>
                  </a:solidFill>
                  <a:latin typeface="Asap Condensed Bold"/>
                  <a:ea typeface="Asap Condensed Bold"/>
                  <a:cs typeface="Asap Condensed Bold"/>
                  <a:sym typeface="Asap Condensed Bold"/>
                </a:rPr>
                <a:t>3</a:t>
              </a:r>
            </a:p>
          </p:txBody>
        </p:sp>
      </p:grpSp>
      <p:sp>
        <p:nvSpPr>
          <p:cNvPr name="AutoShape 31" id="31"/>
          <p:cNvSpPr/>
          <p:nvPr/>
        </p:nvSpPr>
        <p:spPr>
          <a:xfrm flipH="true" flipV="true">
            <a:off x="15033378" y="5403853"/>
            <a:ext cx="0" cy="2134717"/>
          </a:xfrm>
          <a:prstGeom prst="line">
            <a:avLst/>
          </a:prstGeom>
          <a:ln cap="flat" w="47625">
            <a:solidFill>
              <a:srgbClr val="37C9EF"/>
            </a:solidFill>
            <a:prstDash val="solid"/>
            <a:headEnd type="none" len="sm" w="sm"/>
            <a:tailEnd type="none" len="sm" w="sm"/>
          </a:ln>
        </p:spPr>
      </p:sp>
      <p:sp>
        <p:nvSpPr>
          <p:cNvPr name="AutoShape 32" id="32"/>
          <p:cNvSpPr/>
          <p:nvPr/>
        </p:nvSpPr>
        <p:spPr>
          <a:xfrm>
            <a:off x="14347215" y="7514758"/>
            <a:ext cx="662351" cy="0"/>
          </a:xfrm>
          <a:prstGeom prst="line">
            <a:avLst/>
          </a:prstGeom>
          <a:ln cap="flat" w="47625">
            <a:solidFill>
              <a:srgbClr val="37C9EF"/>
            </a:solidFill>
            <a:prstDash val="solid"/>
            <a:headEnd type="none" len="sm" w="sm"/>
            <a:tailEnd type="none" len="sm" w="sm"/>
          </a:ln>
        </p:spPr>
      </p:sp>
      <p:sp>
        <p:nvSpPr>
          <p:cNvPr name="AutoShape 33" id="33"/>
          <p:cNvSpPr/>
          <p:nvPr/>
        </p:nvSpPr>
        <p:spPr>
          <a:xfrm>
            <a:off x="8662184" y="7512994"/>
            <a:ext cx="1233187" cy="1764"/>
          </a:xfrm>
          <a:prstGeom prst="line">
            <a:avLst/>
          </a:prstGeom>
          <a:ln cap="flat" w="47625">
            <a:solidFill>
              <a:srgbClr val="2C92D5"/>
            </a:solidFill>
            <a:prstDash val="solid"/>
            <a:headEnd type="none" len="sm" w="sm"/>
            <a:tailEnd type="none" len="sm" w="sm"/>
          </a:ln>
        </p:spPr>
      </p:sp>
      <p:grpSp>
        <p:nvGrpSpPr>
          <p:cNvPr name="Group 34" id="34"/>
          <p:cNvGrpSpPr/>
          <p:nvPr/>
        </p:nvGrpSpPr>
        <p:grpSpPr>
          <a:xfrm rot="0">
            <a:off x="9339698" y="7052169"/>
            <a:ext cx="972803" cy="97280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36" id="36"/>
            <p:cNvSpPr txBox="true"/>
            <p:nvPr/>
          </p:nvSpPr>
          <p:spPr>
            <a:xfrm>
              <a:off x="76200" y="-9525"/>
              <a:ext cx="660400" cy="746125"/>
            </a:xfrm>
            <a:prstGeom prst="rect">
              <a:avLst/>
            </a:prstGeom>
          </p:spPr>
          <p:txBody>
            <a:bodyPr anchor="ctr" rtlCol="false" tIns="0" lIns="0" bIns="0" rIns="0"/>
            <a:lstStyle/>
            <a:p>
              <a:pPr algn="ctr">
                <a:lnSpc>
                  <a:spcPts val="5040"/>
                </a:lnSpc>
              </a:pPr>
              <a:r>
                <a:rPr lang="en-US" sz="3600">
                  <a:solidFill>
                    <a:srgbClr val="FFFFFF"/>
                  </a:solidFill>
                  <a:latin typeface="Asap Condensed Bold"/>
                  <a:ea typeface="Asap Condensed Bold"/>
                  <a:cs typeface="Asap Condensed Bold"/>
                  <a:sym typeface="Asap Condensed Bold"/>
                </a:rPr>
                <a:t>4</a:t>
              </a:r>
            </a:p>
          </p:txBody>
        </p:sp>
      </p:grpSp>
      <p:sp>
        <p:nvSpPr>
          <p:cNvPr name="TextBox 37" id="37"/>
          <p:cNvSpPr txBox="true"/>
          <p:nvPr/>
        </p:nvSpPr>
        <p:spPr>
          <a:xfrm rot="0">
            <a:off x="3668429" y="1269915"/>
            <a:ext cx="10951142" cy="1149986"/>
          </a:xfrm>
          <a:prstGeom prst="rect">
            <a:avLst/>
          </a:prstGeom>
        </p:spPr>
        <p:txBody>
          <a:bodyPr anchor="t" rtlCol="false" tIns="0" lIns="0" bIns="0" rIns="0">
            <a:spAutoFit/>
          </a:bodyPr>
          <a:lstStyle/>
          <a:p>
            <a:pPr algn="ctr" marL="0" indent="0" lvl="0">
              <a:lnSpc>
                <a:spcPts val="9169"/>
              </a:lnSpc>
              <a:spcBef>
                <a:spcPct val="0"/>
              </a:spcBef>
            </a:pPr>
            <a:r>
              <a:rPr lang="en-US" sz="6999" spc="209">
                <a:solidFill>
                  <a:srgbClr val="191919"/>
                </a:solidFill>
                <a:latin typeface="Asap Condensed Bold"/>
                <a:ea typeface="Asap Condensed Bold"/>
                <a:cs typeface="Asap Condensed Bold"/>
                <a:sym typeface="Asap Condensed Bold"/>
              </a:rPr>
              <a:t>TEXT PREPROCESSING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56D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BB1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B1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D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0143747" y="4516882"/>
            <a:ext cx="6733478" cy="1415162"/>
          </a:xfrm>
          <a:prstGeom prst="rect">
            <a:avLst/>
          </a:prstGeom>
        </p:spPr>
        <p:txBody>
          <a:bodyPr anchor="t" rtlCol="false" tIns="0" lIns="0" bIns="0" rIns="0">
            <a:spAutoFit/>
          </a:bodyPr>
          <a:lstStyle/>
          <a:p>
            <a:pPr algn="r">
              <a:lnSpc>
                <a:spcPts val="10712"/>
              </a:lnSpc>
            </a:pPr>
            <a:r>
              <a:rPr lang="en-US" sz="10400" spc="374">
                <a:solidFill>
                  <a:srgbClr val="000000"/>
                </a:solidFill>
                <a:latin typeface="Asap Condensed Bold"/>
                <a:ea typeface="Asap Condensed Bold"/>
                <a:cs typeface="Asap Condensed Bold"/>
                <a:sym typeface="Asap Condensed Bold"/>
              </a:rPr>
              <a:t>MODELING</a:t>
            </a:r>
          </a:p>
        </p:txBody>
      </p:sp>
      <p:pic>
        <p:nvPicPr>
          <p:cNvPr name="Picture 16" id="16"/>
          <p:cNvPicPr>
            <a:picLocks noChangeAspect="true"/>
          </p:cNvPicPr>
          <p:nvPr/>
        </p:nvPicPr>
        <p:blipFill>
          <a:blip r:embed="rId2"/>
          <a:srcRect l="0" t="0" r="0" b="0"/>
          <a:stretch>
            <a:fillRect/>
          </a:stretch>
        </p:blipFill>
        <p:spPr>
          <a:xfrm flipH="true" flipV="false" rot="0">
            <a:off x="-210154" y="4118443"/>
            <a:ext cx="9354154" cy="7617915"/>
          </a:xfrm>
          <a:prstGeom prst="rect">
            <a:avLst/>
          </a:prstGeom>
        </p:spPr>
      </p:pic>
      <p:sp>
        <p:nvSpPr>
          <p:cNvPr name="AutoShape 17" id="17"/>
          <p:cNvSpPr/>
          <p:nvPr/>
        </p:nvSpPr>
        <p:spPr>
          <a:xfrm>
            <a:off x="1028700" y="2005522"/>
            <a:ext cx="16230600" cy="0"/>
          </a:xfrm>
          <a:prstGeom prst="line">
            <a:avLst/>
          </a:prstGeom>
          <a:ln cap="flat" w="47625">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DAGGxc3dEEM</dc:identifier>
  <dcterms:modified xsi:type="dcterms:W3CDTF">2011-08-01T06:04:30Z</dcterms:modified>
  <cp:revision>1</cp:revision>
  <dc:title>Tim 25A - Deck</dc:title>
</cp:coreProperties>
</file>